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65" r:id="rId2"/>
    <p:sldId id="378" r:id="rId3"/>
    <p:sldId id="379" r:id="rId4"/>
    <p:sldId id="382" r:id="rId5"/>
    <p:sldId id="381" r:id="rId6"/>
    <p:sldId id="371" r:id="rId7"/>
    <p:sldId id="344" r:id="rId8"/>
    <p:sldId id="354" r:id="rId9"/>
    <p:sldId id="360" r:id="rId10"/>
    <p:sldId id="364" r:id="rId11"/>
    <p:sldId id="259" r:id="rId12"/>
    <p:sldId id="258"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355" r:id="rId39"/>
    <p:sldId id="361" r:id="rId40"/>
    <p:sldId id="372" r:id="rId41"/>
    <p:sldId id="368" r:id="rId42"/>
    <p:sldId id="358" r:id="rId43"/>
    <p:sldId id="369" r:id="rId44"/>
    <p:sldId id="353"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9E1CD"/>
    <a:srgbClr val="B3DFC9"/>
    <a:srgbClr val="E2AC00"/>
    <a:srgbClr val="744E9D"/>
    <a:srgbClr val="DCF4BE"/>
    <a:srgbClr val="6369D1"/>
    <a:srgbClr val="33CCCC"/>
    <a:srgbClr val="C9EE9C"/>
    <a:srgbClr val="EAA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3267" autoAdjust="0"/>
  </p:normalViewPr>
  <p:slideViewPr>
    <p:cSldViewPr snapToGrid="0">
      <p:cViewPr varScale="1">
        <p:scale>
          <a:sx n="103" d="100"/>
          <a:sy n="103" d="100"/>
        </p:scale>
        <p:origin x="12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FF756-AE5B-A84C-4EDB-FD0BA2E524E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3C48AC-1ABC-8015-FDBD-8DDDE27AACC8}"/>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7471EC4-36BA-4581-8E60-6A7F3D71E1BB}" type="datetimeFigureOut">
              <a:rPr lang="en-GB" smtClean="0"/>
              <a:t>09/10/2025</a:t>
            </a:fld>
            <a:endParaRPr lang="en-GB"/>
          </a:p>
        </p:txBody>
      </p:sp>
      <p:sp>
        <p:nvSpPr>
          <p:cNvPr id="4" name="Footer Placeholder 3">
            <a:extLst>
              <a:ext uri="{FF2B5EF4-FFF2-40B4-BE49-F238E27FC236}">
                <a16:creationId xmlns:a16="http://schemas.microsoft.com/office/drawing/2014/main" id="{CEDF27F0-5845-823B-DD7D-C7D2A0001791}"/>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9869F99-AF3A-C2E1-A43B-FE819D5A088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2B9EF82-8157-4738-B629-869C803D878A}" type="slidenum">
              <a:rPr lang="en-GB" smtClean="0"/>
              <a:t>‹#›</a:t>
            </a:fld>
            <a:endParaRPr lang="en-GB"/>
          </a:p>
        </p:txBody>
      </p:sp>
    </p:spTree>
    <p:extLst>
      <p:ext uri="{BB962C8B-B14F-4D97-AF65-F5344CB8AC3E}">
        <p14:creationId xmlns:p14="http://schemas.microsoft.com/office/powerpoint/2010/main" val="1263004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A6DD25F-467F-4E14-B287-7C66EE7D070A}" type="datetimeFigureOut">
              <a:rPr lang="en-GB" smtClean="0"/>
              <a:t>09/10/2025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FC5231-05EE-4ADB-8141-3B0AE6B0960E}" type="slidenum">
              <a:rPr lang="en-GB" smtClean="0"/>
              <a:t>‹#›</a:t>
            </a:fld>
            <a:endParaRPr lang="en-GB"/>
          </a:p>
        </p:txBody>
      </p:sp>
    </p:spTree>
    <p:extLst>
      <p:ext uri="{BB962C8B-B14F-4D97-AF65-F5344CB8AC3E}">
        <p14:creationId xmlns:p14="http://schemas.microsoft.com/office/powerpoint/2010/main" val="3284451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FC5231-05EE-4ADB-8141-3B0AE6B0960E}" type="slidenum">
              <a:rPr lang="en-GB" smtClean="0"/>
              <a:t>1</a:t>
            </a:fld>
            <a:endParaRPr lang="en-GB"/>
          </a:p>
        </p:txBody>
      </p:sp>
    </p:spTree>
    <p:extLst>
      <p:ext uri="{BB962C8B-B14F-4D97-AF65-F5344CB8AC3E}">
        <p14:creationId xmlns:p14="http://schemas.microsoft.com/office/powerpoint/2010/main" val="1285880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FC5231-05EE-4ADB-8141-3B0AE6B0960E}" type="slidenum">
              <a:rPr lang="en-GB" smtClean="0"/>
              <a:t>44</a:t>
            </a:fld>
            <a:endParaRPr lang="en-GB"/>
          </a:p>
        </p:txBody>
      </p:sp>
    </p:spTree>
    <p:extLst>
      <p:ext uri="{BB962C8B-B14F-4D97-AF65-F5344CB8AC3E}">
        <p14:creationId xmlns:p14="http://schemas.microsoft.com/office/powerpoint/2010/main" val="374401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FC5231-05EE-4ADB-8141-3B0AE6B0960E}" type="slidenum">
              <a:rPr lang="en-GB" smtClean="0"/>
              <a:t>6</a:t>
            </a:fld>
            <a:endParaRPr lang="en-GB"/>
          </a:p>
        </p:txBody>
      </p:sp>
    </p:spTree>
    <p:extLst>
      <p:ext uri="{BB962C8B-B14F-4D97-AF65-F5344CB8AC3E}">
        <p14:creationId xmlns:p14="http://schemas.microsoft.com/office/powerpoint/2010/main" val="77045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FC5231-05EE-4ADB-8141-3B0AE6B0960E}" type="slidenum">
              <a:rPr lang="en-GB" smtClean="0"/>
              <a:t>7</a:t>
            </a:fld>
            <a:endParaRPr lang="en-GB"/>
          </a:p>
        </p:txBody>
      </p:sp>
    </p:spTree>
    <p:extLst>
      <p:ext uri="{BB962C8B-B14F-4D97-AF65-F5344CB8AC3E}">
        <p14:creationId xmlns:p14="http://schemas.microsoft.com/office/powerpoint/2010/main" val="195509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FC5231-05EE-4ADB-8141-3B0AE6B0960E}" type="slidenum">
              <a:rPr lang="en-GB" smtClean="0"/>
              <a:t>9</a:t>
            </a:fld>
            <a:endParaRPr lang="en-GB"/>
          </a:p>
        </p:txBody>
      </p:sp>
    </p:spTree>
    <p:extLst>
      <p:ext uri="{BB962C8B-B14F-4D97-AF65-F5344CB8AC3E}">
        <p14:creationId xmlns:p14="http://schemas.microsoft.com/office/powerpoint/2010/main" val="106579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All English wordings ‘case examples’ will be translated</a:t>
            </a:r>
            <a:r>
              <a:rPr lang="en-US" altLang="zh-CN" baseline="0" dirty="0"/>
              <a:t> to Chinese including the wordings in graphics. </a:t>
            </a:r>
            <a:endParaRPr lang="en-US" dirty="0"/>
          </a:p>
        </p:txBody>
      </p:sp>
      <p:sp>
        <p:nvSpPr>
          <p:cNvPr id="4" name="Slide Number Placeholder 3"/>
          <p:cNvSpPr>
            <a:spLocks noGrp="1"/>
          </p:cNvSpPr>
          <p:nvPr>
            <p:ph type="sldNum" sz="quarter" idx="10"/>
          </p:nvPr>
        </p:nvSpPr>
        <p:spPr/>
        <p:txBody>
          <a:bodyPr/>
          <a:lstStyle/>
          <a:p>
            <a:fld id="{C26198A3-D990-4259-BE36-C4668DD0B811}" type="slidenum">
              <a:rPr lang="en-US" smtClean="0"/>
              <a:t>13</a:t>
            </a:fld>
            <a:endParaRPr lang="en-US"/>
          </a:p>
        </p:txBody>
      </p:sp>
    </p:spTree>
    <p:extLst>
      <p:ext uri="{BB962C8B-B14F-4D97-AF65-F5344CB8AC3E}">
        <p14:creationId xmlns:p14="http://schemas.microsoft.com/office/powerpoint/2010/main" val="396388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FC5231-05EE-4ADB-8141-3B0AE6B0960E}" type="slidenum">
              <a:rPr lang="en-GB" smtClean="0"/>
              <a:t>25</a:t>
            </a:fld>
            <a:endParaRPr lang="en-GB"/>
          </a:p>
        </p:txBody>
      </p:sp>
    </p:spTree>
    <p:extLst>
      <p:ext uri="{BB962C8B-B14F-4D97-AF65-F5344CB8AC3E}">
        <p14:creationId xmlns:p14="http://schemas.microsoft.com/office/powerpoint/2010/main" val="75000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FC5231-05EE-4ADB-8141-3B0AE6B0960E}" type="slidenum">
              <a:rPr lang="en-GB" smtClean="0"/>
              <a:t>40</a:t>
            </a:fld>
            <a:endParaRPr lang="en-GB"/>
          </a:p>
        </p:txBody>
      </p:sp>
    </p:spTree>
    <p:extLst>
      <p:ext uri="{BB962C8B-B14F-4D97-AF65-F5344CB8AC3E}">
        <p14:creationId xmlns:p14="http://schemas.microsoft.com/office/powerpoint/2010/main" val="363154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FC5231-05EE-4ADB-8141-3B0AE6B0960E}" type="slidenum">
              <a:rPr lang="en-GB" smtClean="0"/>
              <a:t>41</a:t>
            </a:fld>
            <a:endParaRPr lang="en-GB"/>
          </a:p>
        </p:txBody>
      </p:sp>
    </p:spTree>
    <p:extLst>
      <p:ext uri="{BB962C8B-B14F-4D97-AF65-F5344CB8AC3E}">
        <p14:creationId xmlns:p14="http://schemas.microsoft.com/office/powerpoint/2010/main" val="177749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FC5231-05EE-4ADB-8141-3B0AE6B0960E}" type="slidenum">
              <a:rPr lang="en-GB" smtClean="0"/>
              <a:t>43</a:t>
            </a:fld>
            <a:endParaRPr lang="en-GB"/>
          </a:p>
        </p:txBody>
      </p:sp>
    </p:spTree>
    <p:extLst>
      <p:ext uri="{BB962C8B-B14F-4D97-AF65-F5344CB8AC3E}">
        <p14:creationId xmlns:p14="http://schemas.microsoft.com/office/powerpoint/2010/main" val="40825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8BA4AE-A06E-4F7B-B700-0070EE1B3311}"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717-E9C5-45BB-98B0-2DF601995263}" type="slidenum">
              <a:rPr lang="en-US" smtClean="0"/>
              <a:t>‹#›</a:t>
            </a:fld>
            <a:endParaRPr lang="en-US"/>
          </a:p>
        </p:txBody>
      </p:sp>
    </p:spTree>
    <p:extLst>
      <p:ext uri="{BB962C8B-B14F-4D97-AF65-F5344CB8AC3E}">
        <p14:creationId xmlns:p14="http://schemas.microsoft.com/office/powerpoint/2010/main" val="142739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027F8-D4DA-4703-81ED-1C1288777B35}"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717-E9C5-45BB-98B0-2DF601995263}" type="slidenum">
              <a:rPr lang="en-US" smtClean="0"/>
              <a:t>‹#›</a:t>
            </a:fld>
            <a:endParaRPr lang="en-US"/>
          </a:p>
        </p:txBody>
      </p:sp>
    </p:spTree>
    <p:extLst>
      <p:ext uri="{BB962C8B-B14F-4D97-AF65-F5344CB8AC3E}">
        <p14:creationId xmlns:p14="http://schemas.microsoft.com/office/powerpoint/2010/main" val="277295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4D6EA-209D-4648-9BD2-E135B1F605DE}"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717-E9C5-45BB-98B0-2DF601995263}" type="slidenum">
              <a:rPr lang="en-US" smtClean="0"/>
              <a:t>‹#›</a:t>
            </a:fld>
            <a:endParaRPr lang="en-US"/>
          </a:p>
        </p:txBody>
      </p:sp>
    </p:spTree>
    <p:extLst>
      <p:ext uri="{BB962C8B-B14F-4D97-AF65-F5344CB8AC3E}">
        <p14:creationId xmlns:p14="http://schemas.microsoft.com/office/powerpoint/2010/main" val="16606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FA682-23B9-458F-986B-91EA2BDB9DFE}"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717-E9C5-45BB-98B0-2DF601995263}" type="slidenum">
              <a:rPr lang="en-US" smtClean="0"/>
              <a:t>‹#›</a:t>
            </a:fld>
            <a:endParaRPr lang="en-US" dirty="0"/>
          </a:p>
        </p:txBody>
      </p:sp>
      <p:grpSp>
        <p:nvGrpSpPr>
          <p:cNvPr id="7" name="Group 6">
            <a:extLst>
              <a:ext uri="{FF2B5EF4-FFF2-40B4-BE49-F238E27FC236}">
                <a16:creationId xmlns:a16="http://schemas.microsoft.com/office/drawing/2014/main" id="{0D85FF2B-7FF6-A9D9-823B-298956DADCD6}"/>
              </a:ext>
            </a:extLst>
          </p:cNvPr>
          <p:cNvGrpSpPr/>
          <p:nvPr userDrawn="1"/>
        </p:nvGrpSpPr>
        <p:grpSpPr>
          <a:xfrm>
            <a:off x="0" y="-24934"/>
            <a:ext cx="12192000" cy="1996609"/>
            <a:chOff x="0" y="-24934"/>
            <a:chExt cx="12192000" cy="1996609"/>
          </a:xfrm>
        </p:grpSpPr>
        <p:sp>
          <p:nvSpPr>
            <p:cNvPr id="8" name="Freeform 2">
              <a:extLst>
                <a:ext uri="{FF2B5EF4-FFF2-40B4-BE49-F238E27FC236}">
                  <a16:creationId xmlns:a16="http://schemas.microsoft.com/office/drawing/2014/main" id="{B844CB56-9DBF-5A35-173D-28E35D90D5C9}"/>
                </a:ext>
              </a:extLst>
            </p:cNvPr>
            <p:cNvSpPr/>
            <p:nvPr/>
          </p:nvSpPr>
          <p:spPr>
            <a:xfrm>
              <a:off x="0" y="0"/>
              <a:ext cx="12192000" cy="1971675"/>
            </a:xfrm>
            <a:custGeom>
              <a:avLst/>
              <a:gdLst/>
              <a:ahLst/>
              <a:cxnLst/>
              <a:rect l="l" t="t" r="r" b="b"/>
              <a:pathLst>
                <a:path w="18288000" h="10893541">
                  <a:moveTo>
                    <a:pt x="0" y="0"/>
                  </a:moveTo>
                  <a:lnTo>
                    <a:pt x="18288000" y="0"/>
                  </a:lnTo>
                  <a:lnTo>
                    <a:pt x="18288000" y="10893541"/>
                  </a:lnTo>
                  <a:lnTo>
                    <a:pt x="0" y="10893541"/>
                  </a:lnTo>
                  <a:lnTo>
                    <a:pt x="0" y="0"/>
                  </a:lnTo>
                  <a:close/>
                </a:path>
              </a:pathLst>
            </a:custGeom>
            <a:blipFill>
              <a:blip r:embed="rId2"/>
              <a:stretch>
                <a:fillRect l="-20536" t="-237375" r="-22402"/>
              </a:stretch>
            </a:blipFill>
          </p:spPr>
        </p:sp>
        <p:sp>
          <p:nvSpPr>
            <p:cNvPr id="9" name="Freeform 12">
              <a:extLst>
                <a:ext uri="{FF2B5EF4-FFF2-40B4-BE49-F238E27FC236}">
                  <a16:creationId xmlns:a16="http://schemas.microsoft.com/office/drawing/2014/main" id="{FE379BC7-BED7-28AF-2621-83F13B91C85C}"/>
                </a:ext>
              </a:extLst>
            </p:cNvPr>
            <p:cNvSpPr>
              <a:spLocks noChangeAspect="1"/>
            </p:cNvSpPr>
            <p:nvPr/>
          </p:nvSpPr>
          <p:spPr>
            <a:xfrm>
              <a:off x="8962574" y="-24934"/>
              <a:ext cx="2467745" cy="1971675"/>
            </a:xfrm>
            <a:custGeom>
              <a:avLst/>
              <a:gdLst/>
              <a:ahLst/>
              <a:cxnLst/>
              <a:rect l="l" t="t" r="r" b="b"/>
              <a:pathLst>
                <a:path w="8526753" h="8322280">
                  <a:moveTo>
                    <a:pt x="0" y="0"/>
                  </a:moveTo>
                  <a:lnTo>
                    <a:pt x="8526754" y="0"/>
                  </a:lnTo>
                  <a:lnTo>
                    <a:pt x="8526754" y="8322280"/>
                  </a:lnTo>
                  <a:lnTo>
                    <a:pt x="0" y="8322280"/>
                  </a:lnTo>
                  <a:lnTo>
                    <a:pt x="0" y="0"/>
                  </a:lnTo>
                  <a:close/>
                </a:path>
              </a:pathLst>
            </a:custGeom>
            <a:blipFill>
              <a:blip r:embed="rId3"/>
              <a:stretch>
                <a:fillRect l="-259276" r="-15514"/>
              </a:stretch>
            </a:blipFill>
          </p:spPr>
          <p:txBody>
            <a:bodyPr/>
            <a:lstStyle/>
            <a:p>
              <a:endParaRPr lang="en-GB" dirty="0"/>
            </a:p>
          </p:txBody>
        </p:sp>
      </p:grpSp>
    </p:spTree>
    <p:extLst>
      <p:ext uri="{BB962C8B-B14F-4D97-AF65-F5344CB8AC3E}">
        <p14:creationId xmlns:p14="http://schemas.microsoft.com/office/powerpoint/2010/main" val="298226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EAD59-9807-44E7-A400-5DE47DF9E087}"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717-E9C5-45BB-98B0-2DF601995263}" type="slidenum">
              <a:rPr lang="en-US" smtClean="0"/>
              <a:t>‹#›</a:t>
            </a:fld>
            <a:endParaRPr lang="en-US"/>
          </a:p>
        </p:txBody>
      </p:sp>
    </p:spTree>
    <p:extLst>
      <p:ext uri="{BB962C8B-B14F-4D97-AF65-F5344CB8AC3E}">
        <p14:creationId xmlns:p14="http://schemas.microsoft.com/office/powerpoint/2010/main" val="114835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02AB1-7B03-4C7D-ADB6-5939BA76E153}" type="datetime1">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BE717-E9C5-45BB-98B0-2DF601995263}" type="slidenum">
              <a:rPr lang="en-US" smtClean="0"/>
              <a:t>‹#›</a:t>
            </a:fld>
            <a:endParaRPr lang="en-US" dirty="0"/>
          </a:p>
        </p:txBody>
      </p:sp>
    </p:spTree>
    <p:extLst>
      <p:ext uri="{BB962C8B-B14F-4D97-AF65-F5344CB8AC3E}">
        <p14:creationId xmlns:p14="http://schemas.microsoft.com/office/powerpoint/2010/main" val="211376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10BD64-6E77-4F35-9D80-EA5701CE557F}" type="datetime1">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BE717-E9C5-45BB-98B0-2DF601995263}" type="slidenum">
              <a:rPr lang="en-US" smtClean="0"/>
              <a:t>‹#›</a:t>
            </a:fld>
            <a:endParaRPr lang="en-US"/>
          </a:p>
        </p:txBody>
      </p:sp>
    </p:spTree>
    <p:extLst>
      <p:ext uri="{BB962C8B-B14F-4D97-AF65-F5344CB8AC3E}">
        <p14:creationId xmlns:p14="http://schemas.microsoft.com/office/powerpoint/2010/main" val="78469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419755-0F6A-4679-8550-175899C6E566}" type="datetime1">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BE717-E9C5-45BB-98B0-2DF601995263}" type="slidenum">
              <a:rPr lang="en-US" smtClean="0"/>
              <a:t>‹#›</a:t>
            </a:fld>
            <a:endParaRPr lang="en-US"/>
          </a:p>
        </p:txBody>
      </p:sp>
    </p:spTree>
    <p:extLst>
      <p:ext uri="{BB962C8B-B14F-4D97-AF65-F5344CB8AC3E}">
        <p14:creationId xmlns:p14="http://schemas.microsoft.com/office/powerpoint/2010/main" val="208847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6093E-7164-4C30-B950-F07824ED05F5}" type="datetime1">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BE717-E9C5-45BB-98B0-2DF601995263}" type="slidenum">
              <a:rPr lang="en-US" smtClean="0"/>
              <a:t>‹#›</a:t>
            </a:fld>
            <a:endParaRPr lang="en-US"/>
          </a:p>
        </p:txBody>
      </p:sp>
    </p:spTree>
    <p:extLst>
      <p:ext uri="{BB962C8B-B14F-4D97-AF65-F5344CB8AC3E}">
        <p14:creationId xmlns:p14="http://schemas.microsoft.com/office/powerpoint/2010/main" val="413712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4F27E-FD9E-47AF-B322-77A867AA8A31}" type="datetime1">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BE717-E9C5-45BB-98B0-2DF601995263}" type="slidenum">
              <a:rPr lang="en-US" smtClean="0"/>
              <a:t>‹#›</a:t>
            </a:fld>
            <a:endParaRPr lang="en-US"/>
          </a:p>
        </p:txBody>
      </p:sp>
    </p:spTree>
    <p:extLst>
      <p:ext uri="{BB962C8B-B14F-4D97-AF65-F5344CB8AC3E}">
        <p14:creationId xmlns:p14="http://schemas.microsoft.com/office/powerpoint/2010/main" val="316413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FE149B-2B6C-469D-A024-5955A88B1797}" type="datetime1">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BE717-E9C5-45BB-98B0-2DF601995263}" type="slidenum">
              <a:rPr lang="en-US" smtClean="0"/>
              <a:t>‹#›</a:t>
            </a:fld>
            <a:endParaRPr lang="en-US"/>
          </a:p>
        </p:txBody>
      </p:sp>
    </p:spTree>
    <p:extLst>
      <p:ext uri="{BB962C8B-B14F-4D97-AF65-F5344CB8AC3E}">
        <p14:creationId xmlns:p14="http://schemas.microsoft.com/office/powerpoint/2010/main" val="156853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B8C7A4FA-9C07-479A-B8A4-4ADFD99D4523}" type="datetime1">
              <a:rPr lang="en-US" smtClean="0"/>
              <a:t>10/9/2025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A5BE717-E9C5-45BB-98B0-2DF601995263}"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3934" y="6356350"/>
            <a:ext cx="618244" cy="406293"/>
          </a:xfrm>
          <a:prstGeom prst="rect">
            <a:avLst/>
          </a:prstGeom>
        </p:spPr>
      </p:pic>
    </p:spTree>
    <p:extLst>
      <p:ext uri="{BB962C8B-B14F-4D97-AF65-F5344CB8AC3E}">
        <p14:creationId xmlns:p14="http://schemas.microsoft.com/office/powerpoint/2010/main" val="248604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jpe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slides/_rels/slide1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svg"/><Relationship Id="rId4" Type="http://schemas.openxmlformats.org/officeDocument/2006/relationships/image" Target="../media/image81.png"/></Relationships>
</file>

<file path=ppt/slides/_rels/slide12.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6.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0.svg"/><Relationship Id="rId4" Type="http://schemas.openxmlformats.org/officeDocument/2006/relationships/image" Target="../media/image79.png"/></Relationships>
</file>

<file path=ppt/slides/_rels/slide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90.svg"/></Relationships>
</file>

<file path=ppt/slides/_rels/slide1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1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svg"/></Relationships>
</file>

<file path=ppt/slides/_rels/slide1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06.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80.svg"/></Relationships>
</file>

<file path=ppt/slides/_rels/slide2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79.png"/><Relationship Id="rId3" Type="http://schemas.openxmlformats.org/officeDocument/2006/relationships/image" Target="../media/image73.png"/><Relationship Id="rId7" Type="http://schemas.openxmlformats.org/officeDocument/2006/relationships/image" Target="../media/image114.png"/><Relationship Id="rId12" Type="http://schemas.openxmlformats.org/officeDocument/2006/relationships/image" Target="../media/image7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75.png"/><Relationship Id="rId5" Type="http://schemas.openxmlformats.org/officeDocument/2006/relationships/image" Target="../media/image10.png"/><Relationship Id="rId10" Type="http://schemas.openxmlformats.org/officeDocument/2006/relationships/image" Target="../media/image117.svg"/><Relationship Id="rId4" Type="http://schemas.openxmlformats.org/officeDocument/2006/relationships/image" Target="../media/image74.svg"/><Relationship Id="rId9" Type="http://schemas.openxmlformats.org/officeDocument/2006/relationships/image" Target="../media/image116.png"/><Relationship Id="rId14" Type="http://schemas.openxmlformats.org/officeDocument/2006/relationships/image" Target="../media/image80.svg"/></Relationships>
</file>

<file path=ppt/slides/_rels/slide2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3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2.svg"/></Relationships>
</file>

<file path=ppt/slides/_rels/slide4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sv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eoc.org.hk/en/uda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hyperlink" Target="mailto:UDAS@eoc.org.h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26" Type="http://schemas.openxmlformats.org/officeDocument/2006/relationships/image" Target="../media/image35.jpeg"/><Relationship Id="rId3" Type="http://schemas.openxmlformats.org/officeDocument/2006/relationships/image" Target="../media/image12.jpeg"/><Relationship Id="rId21"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jpeg"/><Relationship Id="rId29"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jpeg"/><Relationship Id="rId15" Type="http://schemas.openxmlformats.org/officeDocument/2006/relationships/image" Target="../media/image24.png"/><Relationship Id="rId23" Type="http://schemas.openxmlformats.org/officeDocument/2006/relationships/image" Target="../media/image32.jpeg"/><Relationship Id="rId28" Type="http://schemas.openxmlformats.org/officeDocument/2006/relationships/image" Target="../media/image37.jpeg"/><Relationship Id="rId10" Type="http://schemas.openxmlformats.org/officeDocument/2006/relationships/image" Target="../media/image19.jpeg"/><Relationship Id="rId19" Type="http://schemas.openxmlformats.org/officeDocument/2006/relationships/image" Target="../media/image28.png"/><Relationship Id="rId31" Type="http://schemas.openxmlformats.org/officeDocument/2006/relationships/image" Target="../media/image40.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jpeg"/><Relationship Id="rId30"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 Id="rId9" Type="http://schemas.openxmlformats.org/officeDocument/2006/relationships/image" Target="../media/image48.emf"/></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
            <a:extLst>
              <a:ext uri="{FF2B5EF4-FFF2-40B4-BE49-F238E27FC236}">
                <a16:creationId xmlns:a16="http://schemas.microsoft.com/office/drawing/2014/main" id="{4E624AC5-9723-2DAE-9E0A-CAC7257ACE38}"/>
              </a:ext>
            </a:extLst>
          </p:cNvPr>
          <p:cNvSpPr/>
          <p:nvPr/>
        </p:nvSpPr>
        <p:spPr>
          <a:xfrm>
            <a:off x="5819867" y="-30383"/>
            <a:ext cx="6438122" cy="7262361"/>
          </a:xfrm>
          <a:custGeom>
            <a:avLst/>
            <a:gdLst/>
            <a:ahLst/>
            <a:cxnLst/>
            <a:rect l="l" t="t" r="r" b="b"/>
            <a:pathLst>
              <a:path w="18288000" h="10893541">
                <a:moveTo>
                  <a:pt x="0" y="0"/>
                </a:moveTo>
                <a:lnTo>
                  <a:pt x="18288000" y="0"/>
                </a:lnTo>
                <a:lnTo>
                  <a:pt x="18288000" y="10893541"/>
                </a:lnTo>
                <a:lnTo>
                  <a:pt x="0" y="10893541"/>
                </a:lnTo>
                <a:lnTo>
                  <a:pt x="0" y="0"/>
                </a:lnTo>
                <a:close/>
              </a:path>
            </a:pathLst>
          </a:custGeom>
          <a:solidFill>
            <a:srgbClr val="B9E1CD"/>
          </a:solidFill>
        </p:spPr>
        <p:txBody>
          <a:bodyPr/>
          <a:lstStyle/>
          <a:p>
            <a:endParaRPr lang="en-GB" dirty="0">
              <a:solidFill>
                <a:srgbClr val="FFC000"/>
              </a:solidFill>
            </a:endParaRPr>
          </a:p>
        </p:txBody>
      </p:sp>
      <p:sp>
        <p:nvSpPr>
          <p:cNvPr id="2" name="Freeform 2"/>
          <p:cNvSpPr/>
          <p:nvPr/>
        </p:nvSpPr>
        <p:spPr>
          <a:xfrm>
            <a:off x="0" y="0"/>
            <a:ext cx="6096000" cy="7262361"/>
          </a:xfrm>
          <a:custGeom>
            <a:avLst/>
            <a:gdLst/>
            <a:ahLst/>
            <a:cxnLst/>
            <a:rect l="l" t="t" r="r" b="b"/>
            <a:pathLst>
              <a:path w="18288000" h="10893541">
                <a:moveTo>
                  <a:pt x="0" y="0"/>
                </a:moveTo>
                <a:lnTo>
                  <a:pt x="18288000" y="0"/>
                </a:lnTo>
                <a:lnTo>
                  <a:pt x="18288000" y="10893541"/>
                </a:lnTo>
                <a:lnTo>
                  <a:pt x="0" y="10893541"/>
                </a:lnTo>
                <a:lnTo>
                  <a:pt x="0" y="0"/>
                </a:lnTo>
                <a:close/>
              </a:path>
            </a:pathLst>
          </a:custGeom>
          <a:blipFill>
            <a:blip r:embed="rId3"/>
            <a:stretch>
              <a:fillRect l="-20536" t="-237375" r="-22402"/>
            </a:stretch>
          </a:blipFill>
        </p:spPr>
      </p:sp>
      <p:grpSp>
        <p:nvGrpSpPr>
          <p:cNvPr id="3" name="Group 3"/>
          <p:cNvGrpSpPr/>
          <p:nvPr/>
        </p:nvGrpSpPr>
        <p:grpSpPr>
          <a:xfrm>
            <a:off x="134719" y="-259038"/>
            <a:ext cx="1384957" cy="1627615"/>
            <a:chOff x="0" y="0"/>
            <a:chExt cx="2769914" cy="3255231"/>
          </a:xfrm>
        </p:grpSpPr>
        <p:sp>
          <p:nvSpPr>
            <p:cNvPr id="4" name="Freeform 4"/>
            <p:cNvSpPr/>
            <p:nvPr/>
          </p:nvSpPr>
          <p:spPr>
            <a:xfrm>
              <a:off x="0" y="0"/>
              <a:ext cx="2769914" cy="3255231"/>
            </a:xfrm>
            <a:custGeom>
              <a:avLst/>
              <a:gdLst/>
              <a:ahLst/>
              <a:cxnLst/>
              <a:rect l="l" t="t" r="r" b="b"/>
              <a:pathLst>
                <a:path w="2769914" h="3255231">
                  <a:moveTo>
                    <a:pt x="0" y="0"/>
                  </a:moveTo>
                  <a:lnTo>
                    <a:pt x="2769914" y="0"/>
                  </a:lnTo>
                  <a:lnTo>
                    <a:pt x="2769914" y="3255231"/>
                  </a:lnTo>
                  <a:lnTo>
                    <a:pt x="0" y="3255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247098" y="382679"/>
              <a:ext cx="2275718" cy="1748364"/>
              <a:chOff x="0" y="0"/>
              <a:chExt cx="361752" cy="277923"/>
            </a:xfrm>
          </p:grpSpPr>
          <p:sp>
            <p:nvSpPr>
              <p:cNvPr id="6" name="Freeform 6"/>
              <p:cNvSpPr/>
              <p:nvPr/>
            </p:nvSpPr>
            <p:spPr>
              <a:xfrm>
                <a:off x="0" y="0"/>
                <a:ext cx="361752" cy="277923"/>
              </a:xfrm>
              <a:custGeom>
                <a:avLst/>
                <a:gdLst/>
                <a:ahLst/>
                <a:cxnLst/>
                <a:rect l="l" t="t" r="r" b="b"/>
                <a:pathLst>
                  <a:path w="361752" h="277923">
                    <a:moveTo>
                      <a:pt x="0" y="0"/>
                    </a:moveTo>
                    <a:lnTo>
                      <a:pt x="361752" y="0"/>
                    </a:lnTo>
                    <a:lnTo>
                      <a:pt x="361752" y="277923"/>
                    </a:lnTo>
                    <a:lnTo>
                      <a:pt x="0" y="277923"/>
                    </a:lnTo>
                    <a:close/>
                  </a:path>
                </a:pathLst>
              </a:custGeom>
              <a:solidFill>
                <a:srgbClr val="FFFFFF"/>
              </a:solidFill>
            </p:spPr>
            <p:txBody>
              <a:bodyPr/>
              <a:lstStyle/>
              <a:p>
                <a:endParaRPr lang="en-GB" sz="1200" dirty="0"/>
              </a:p>
            </p:txBody>
          </p:sp>
          <p:sp>
            <p:nvSpPr>
              <p:cNvPr id="7" name="TextBox 7"/>
              <p:cNvSpPr txBox="1"/>
              <p:nvPr/>
            </p:nvSpPr>
            <p:spPr>
              <a:xfrm>
                <a:off x="0" y="9525"/>
                <a:ext cx="361752" cy="268398"/>
              </a:xfrm>
              <a:prstGeom prst="rect">
                <a:avLst/>
              </a:prstGeom>
            </p:spPr>
            <p:txBody>
              <a:bodyPr lIns="33867" tIns="33867" rIns="33867" bIns="33867" rtlCol="0" anchor="ctr"/>
              <a:lstStyle/>
              <a:p>
                <a:pPr algn="ctr">
                  <a:lnSpc>
                    <a:spcPts val="1170"/>
                  </a:lnSpc>
                </a:pPr>
                <a:endParaRPr sz="1200"/>
              </a:p>
            </p:txBody>
          </p:sp>
        </p:grpSp>
      </p:grpSp>
      <p:sp>
        <p:nvSpPr>
          <p:cNvPr id="8" name="Freeform 8"/>
          <p:cNvSpPr>
            <a:spLocks noChangeAspect="1"/>
          </p:cNvSpPr>
          <p:nvPr/>
        </p:nvSpPr>
        <p:spPr>
          <a:xfrm>
            <a:off x="625492" y="979717"/>
            <a:ext cx="4904328" cy="1020238"/>
          </a:xfrm>
          <a:custGeom>
            <a:avLst/>
            <a:gdLst/>
            <a:ahLst/>
            <a:cxnLst/>
            <a:rect l="l" t="t" r="r" b="b"/>
            <a:pathLst>
              <a:path w="13104281" h="2726058">
                <a:moveTo>
                  <a:pt x="0" y="0"/>
                </a:moveTo>
                <a:lnTo>
                  <a:pt x="13104281" y="0"/>
                </a:lnTo>
                <a:lnTo>
                  <a:pt x="13104281" y="2726058"/>
                </a:lnTo>
                <a:lnTo>
                  <a:pt x="0" y="2726058"/>
                </a:lnTo>
                <a:lnTo>
                  <a:pt x="0" y="0"/>
                </a:lnTo>
                <a:close/>
              </a:path>
            </a:pathLst>
          </a:custGeom>
          <a:blipFill>
            <a:blip r:embed="rId6"/>
            <a:stretch>
              <a:fillRect l="-348" t="-571472" r="-3257"/>
            </a:stretch>
          </a:blipFill>
        </p:spPr>
        <p:txBody>
          <a:bodyPr/>
          <a:lstStyle/>
          <a:p>
            <a:endParaRPr lang="en-GB" dirty="0"/>
          </a:p>
        </p:txBody>
      </p:sp>
      <p:sp>
        <p:nvSpPr>
          <p:cNvPr id="18" name="Freeform 18"/>
          <p:cNvSpPr/>
          <p:nvPr/>
        </p:nvSpPr>
        <p:spPr>
          <a:xfrm>
            <a:off x="205047" y="180970"/>
            <a:ext cx="1244301" cy="817721"/>
          </a:xfrm>
          <a:custGeom>
            <a:avLst/>
            <a:gdLst/>
            <a:ahLst/>
            <a:cxnLst/>
            <a:rect l="l" t="t" r="r" b="b"/>
            <a:pathLst>
              <a:path w="1866452" h="1226582">
                <a:moveTo>
                  <a:pt x="0" y="0"/>
                </a:moveTo>
                <a:lnTo>
                  <a:pt x="1866452" y="0"/>
                </a:lnTo>
                <a:lnTo>
                  <a:pt x="1866452" y="1226583"/>
                </a:lnTo>
                <a:lnTo>
                  <a:pt x="0" y="1226583"/>
                </a:lnTo>
                <a:lnTo>
                  <a:pt x="0" y="0"/>
                </a:lnTo>
                <a:close/>
              </a:path>
            </a:pathLst>
          </a:custGeom>
          <a:blipFill>
            <a:blip r:embed="rId7"/>
            <a:stretch>
              <a:fillRect/>
            </a:stretch>
          </a:blipFill>
        </p:spPr>
      </p:sp>
      <p:grpSp>
        <p:nvGrpSpPr>
          <p:cNvPr id="27" name="Group 26">
            <a:extLst>
              <a:ext uri="{FF2B5EF4-FFF2-40B4-BE49-F238E27FC236}">
                <a16:creationId xmlns:a16="http://schemas.microsoft.com/office/drawing/2014/main" id="{559A6585-E51E-321E-BDEB-3836C4982DBD}"/>
              </a:ext>
            </a:extLst>
          </p:cNvPr>
          <p:cNvGrpSpPr/>
          <p:nvPr/>
        </p:nvGrpSpPr>
        <p:grpSpPr>
          <a:xfrm>
            <a:off x="2516789" y="5168472"/>
            <a:ext cx="7158421" cy="1827399"/>
            <a:chOff x="2516790" y="5030601"/>
            <a:chExt cx="7158421" cy="1827399"/>
          </a:xfrm>
        </p:grpSpPr>
        <p:sp>
          <p:nvSpPr>
            <p:cNvPr id="17" name="Rectangle: Rounded Corners 16">
              <a:extLst>
                <a:ext uri="{FF2B5EF4-FFF2-40B4-BE49-F238E27FC236}">
                  <a16:creationId xmlns:a16="http://schemas.microsoft.com/office/drawing/2014/main" id="{8EF45EFF-D645-2D1F-E3BD-7396DA95BAE0}"/>
                </a:ext>
              </a:extLst>
            </p:cNvPr>
            <p:cNvSpPr>
              <a:spLocks/>
            </p:cNvSpPr>
            <p:nvPr/>
          </p:nvSpPr>
          <p:spPr>
            <a:xfrm>
              <a:off x="2797629" y="5040307"/>
              <a:ext cx="6596743" cy="1817693"/>
            </a:xfrm>
            <a:prstGeom prst="roundRect">
              <a:avLst/>
            </a:prstGeom>
            <a:solidFill>
              <a:srgbClr val="E1F4FF"/>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tLang="zh-CN" sz="4000" b="1" dirty="0">
                <a:solidFill>
                  <a:schemeClr val="tx1"/>
                </a:solidFill>
                <a:latin typeface="Microsoft JhengHei" panose="020B0604030504040204" pitchFamily="34" charset="-120"/>
                <a:ea typeface="Microsoft JhengHei" panose="020B0604030504040204" pitchFamily="34" charset="-120"/>
              </a:endParaRPr>
            </a:p>
          </p:txBody>
        </p:sp>
        <p:sp>
          <p:nvSpPr>
            <p:cNvPr id="19" name="TextBox 15">
              <a:extLst>
                <a:ext uri="{FF2B5EF4-FFF2-40B4-BE49-F238E27FC236}">
                  <a16:creationId xmlns:a16="http://schemas.microsoft.com/office/drawing/2014/main" id="{65CE5B6A-F88E-91E4-B67F-A54FFAF495A0}"/>
                </a:ext>
              </a:extLst>
            </p:cNvPr>
            <p:cNvSpPr txBox="1">
              <a:spLocks/>
            </p:cNvSpPr>
            <p:nvPr/>
          </p:nvSpPr>
          <p:spPr>
            <a:xfrm>
              <a:off x="3729499" y="5030601"/>
              <a:ext cx="4733003" cy="563167"/>
            </a:xfrm>
            <a:prstGeom prst="rect">
              <a:avLst/>
            </a:prstGeom>
          </p:spPr>
          <p:txBody>
            <a:bodyPr lIns="0" tIns="0" rIns="0" bIns="0" rtlCol="0" anchor="b">
              <a:spAutoFit/>
            </a:bodyPr>
            <a:lstStyle/>
            <a:p>
              <a:pPr algn="ctr">
                <a:lnSpc>
                  <a:spcPts val="4600"/>
                </a:lnSpc>
                <a:spcBef>
                  <a:spcPct val="0"/>
                </a:spcBef>
              </a:pPr>
              <a:r>
                <a:rPr lang="en-US" sz="3200" dirty="0">
                  <a:ln w="0"/>
                  <a:effectLst>
                    <a:outerShdw blurRad="38100" dist="19050" dir="2700000" algn="tl" rotWithShape="0">
                      <a:schemeClr val="dk1">
                        <a:alpha val="40000"/>
                      </a:schemeClr>
                    </a:outerShdw>
                  </a:effectLst>
                  <a:latin typeface="Aptos Display" panose="020B0004020202020204" pitchFamily="34" charset="0"/>
                  <a:ea typeface="Microsoft JhengHei" panose="020B0604030504040204" pitchFamily="34" charset="-120"/>
                  <a:cs typeface="DM Sans Bold"/>
                  <a:sym typeface="DM Sans Bold"/>
                </a:rPr>
                <a:t>Press Conference</a:t>
              </a:r>
            </a:p>
          </p:txBody>
        </p:sp>
        <p:sp>
          <p:nvSpPr>
            <p:cNvPr id="24" name="TextBox 12">
              <a:extLst>
                <a:ext uri="{FF2B5EF4-FFF2-40B4-BE49-F238E27FC236}">
                  <a16:creationId xmlns:a16="http://schemas.microsoft.com/office/drawing/2014/main" id="{7599F7C9-430C-F8BE-3874-9051D2350792}"/>
                </a:ext>
              </a:extLst>
            </p:cNvPr>
            <p:cNvSpPr txBox="1">
              <a:spLocks/>
            </p:cNvSpPr>
            <p:nvPr/>
          </p:nvSpPr>
          <p:spPr>
            <a:xfrm>
              <a:off x="4657996" y="5570672"/>
              <a:ext cx="2876008" cy="491225"/>
            </a:xfrm>
            <a:prstGeom prst="rect">
              <a:avLst/>
            </a:prstGeom>
          </p:spPr>
          <p:txBody>
            <a:bodyPr wrap="square" lIns="0" tIns="0" rIns="0" bIns="0" rtlCol="0" anchor="t">
              <a:spAutoFit/>
            </a:bodyPr>
            <a:lstStyle/>
            <a:p>
              <a:pPr algn="ctr">
                <a:lnSpc>
                  <a:spcPts val="4000"/>
                </a:lnSpc>
              </a:pPr>
              <a:r>
                <a:rPr lang="en-US" sz="3000" dirty="0">
                  <a:ln w="0"/>
                  <a:effectLst>
                    <a:outerShdw blurRad="38100" dist="19050" dir="2700000" algn="tl" rotWithShape="0">
                      <a:schemeClr val="dk1">
                        <a:alpha val="40000"/>
                      </a:schemeClr>
                    </a:outerShdw>
                  </a:effectLst>
                  <a:latin typeface="Aptos Display" panose="020B0004020202020204" pitchFamily="34" charset="0"/>
                  <a:ea typeface="Microsoft JhengHei" panose="020B0604030504040204" pitchFamily="34" charset="-120"/>
                  <a:cs typeface="Times New Roman" panose="02020603050405020304" pitchFamily="18" charset="0"/>
                  <a:sym typeface="DM Sans"/>
                </a:rPr>
                <a:t>9 October 2025</a:t>
              </a:r>
            </a:p>
          </p:txBody>
        </p:sp>
        <p:sp>
          <p:nvSpPr>
            <p:cNvPr id="26" name="Title 1">
              <a:extLst>
                <a:ext uri="{FF2B5EF4-FFF2-40B4-BE49-F238E27FC236}">
                  <a16:creationId xmlns:a16="http://schemas.microsoft.com/office/drawing/2014/main" id="{EF4F6B75-2949-7A10-4367-65D78B71C29A}"/>
                </a:ext>
              </a:extLst>
            </p:cNvPr>
            <p:cNvSpPr txBox="1">
              <a:spLocks/>
            </p:cNvSpPr>
            <p:nvPr/>
          </p:nvSpPr>
          <p:spPr>
            <a:xfrm>
              <a:off x="2516790" y="5993181"/>
              <a:ext cx="7158421" cy="6193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zh-TW" sz="3100" b="1" i="1" dirty="0">
                  <a:ln w="9525">
                    <a:solidFill>
                      <a:srgbClr val="FFFFCC"/>
                    </a:solidFill>
                    <a:prstDash val="solid"/>
                  </a:ln>
                  <a:effectLst>
                    <a:outerShdw blurRad="50800" dist="38100" dir="5400000" algn="t" rotWithShape="0">
                      <a:prstClr val="black">
                        <a:alpha val="40000"/>
                      </a:prstClr>
                    </a:outerShdw>
                  </a:effectLst>
                  <a:latin typeface="Aptos Display" panose="020B0004020202020204" pitchFamily="34" charset="0"/>
                  <a:ea typeface="Microsoft JhengHei" panose="020B0604030504040204" pitchFamily="34" charset="-120"/>
                </a:rPr>
                <a:t>Breaking Visible and Invisible Barriers</a:t>
              </a:r>
              <a:endParaRPr lang="en-GB" sz="3100" b="1" i="1" dirty="0">
                <a:ln w="9525">
                  <a:solidFill>
                    <a:srgbClr val="FFFFCC"/>
                  </a:solidFill>
                  <a:prstDash val="solid"/>
                </a:ln>
                <a:effectLst>
                  <a:outerShdw blurRad="50800" dist="38100" dir="5400000" algn="t" rotWithShape="0">
                    <a:prstClr val="black">
                      <a:alpha val="40000"/>
                    </a:prstClr>
                  </a:outerShdw>
                </a:effectLst>
                <a:latin typeface="Aptos Display" panose="020B0004020202020204" pitchFamily="34" charset="0"/>
                <a:ea typeface="Microsoft JhengHei" panose="020B0604030504040204" pitchFamily="34" charset="-120"/>
              </a:endParaRPr>
            </a:p>
          </p:txBody>
        </p:sp>
      </p:grpSp>
      <p:pic>
        <p:nvPicPr>
          <p:cNvPr id="29" name="Picture 28" descr="A cover of a book&#10;&#10;AI-generated content may be incorrect.">
            <a:extLst>
              <a:ext uri="{FF2B5EF4-FFF2-40B4-BE49-F238E27FC236}">
                <a16:creationId xmlns:a16="http://schemas.microsoft.com/office/drawing/2014/main" id="{8CDE2771-A411-5E0E-9415-DB31B3639B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9466" y="382555"/>
            <a:ext cx="3224497" cy="4575788"/>
          </a:xfrm>
          <a:prstGeom prst="rect">
            <a:avLst/>
          </a:prstGeom>
          <a:ln w="6350">
            <a:solidFill>
              <a:schemeClr val="tx1"/>
            </a:solidFill>
          </a:ln>
          <a:effectLst>
            <a:outerShdw blurRad="190500" algn="tl" rotWithShape="0">
              <a:srgbClr val="000000">
                <a:alpha val="70000"/>
              </a:srgbClr>
            </a:outerShdw>
          </a:effectLst>
        </p:spPr>
      </p:pic>
      <p:sp>
        <p:nvSpPr>
          <p:cNvPr id="9" name="Freeform 12">
            <a:extLst>
              <a:ext uri="{FF2B5EF4-FFF2-40B4-BE49-F238E27FC236}">
                <a16:creationId xmlns:a16="http://schemas.microsoft.com/office/drawing/2014/main" id="{4B58E565-F580-F330-9266-ACF2CFC914B0}"/>
              </a:ext>
            </a:extLst>
          </p:cNvPr>
          <p:cNvSpPr>
            <a:spLocks noChangeAspect="1"/>
          </p:cNvSpPr>
          <p:nvPr/>
        </p:nvSpPr>
        <p:spPr>
          <a:xfrm>
            <a:off x="862507" y="1612040"/>
            <a:ext cx="4177490" cy="4077313"/>
          </a:xfrm>
          <a:custGeom>
            <a:avLst/>
            <a:gdLst/>
            <a:ahLst/>
            <a:cxnLst/>
            <a:rect l="l" t="t" r="r" b="b"/>
            <a:pathLst>
              <a:path w="8526753" h="8322280">
                <a:moveTo>
                  <a:pt x="0" y="0"/>
                </a:moveTo>
                <a:lnTo>
                  <a:pt x="8526754" y="0"/>
                </a:lnTo>
                <a:lnTo>
                  <a:pt x="8526754" y="8322280"/>
                </a:lnTo>
                <a:lnTo>
                  <a:pt x="0" y="8322280"/>
                </a:lnTo>
                <a:lnTo>
                  <a:pt x="0" y="0"/>
                </a:lnTo>
                <a:close/>
              </a:path>
            </a:pathLst>
          </a:custGeom>
          <a:blipFill>
            <a:blip r:embed="rId9"/>
            <a:stretch>
              <a:fillRect l="-259276" r="-15514"/>
            </a:stretch>
          </a:blipFill>
        </p:spPr>
        <p:txBody>
          <a:bodyPr/>
          <a:lstStyle/>
          <a:p>
            <a:endParaRPr lang="en-GB" dirty="0"/>
          </a:p>
        </p:txBody>
      </p:sp>
      <p:sp>
        <p:nvSpPr>
          <p:cNvPr id="10" name="Slide Number Placeholder 9">
            <a:extLst>
              <a:ext uri="{FF2B5EF4-FFF2-40B4-BE49-F238E27FC236}">
                <a16:creationId xmlns:a16="http://schemas.microsoft.com/office/drawing/2014/main" id="{D602FB24-F77B-7BE8-2303-A55E97913AA4}"/>
              </a:ext>
            </a:extLst>
          </p:cNvPr>
          <p:cNvSpPr>
            <a:spLocks noGrp="1"/>
          </p:cNvSpPr>
          <p:nvPr>
            <p:ph type="sldNum" sz="quarter" idx="12"/>
          </p:nvPr>
        </p:nvSpPr>
        <p:spPr/>
        <p:txBody>
          <a:bodyPr/>
          <a:lstStyle/>
          <a:p>
            <a:fld id="{9A5BE717-E9C5-45BB-98B0-2DF601995263}"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11186" y="3707204"/>
            <a:ext cx="7315525" cy="2484041"/>
          </a:xfrm>
          <a:custGeom>
            <a:avLst/>
            <a:gdLst/>
            <a:ahLst/>
            <a:cxnLst/>
            <a:rect l="l" t="t" r="r" b="b"/>
            <a:pathLst>
              <a:path w="10973287" h="3726061">
                <a:moveTo>
                  <a:pt x="0" y="0"/>
                </a:moveTo>
                <a:lnTo>
                  <a:pt x="10973287" y="0"/>
                </a:lnTo>
                <a:lnTo>
                  <a:pt x="10973287" y="3726061"/>
                </a:lnTo>
                <a:lnTo>
                  <a:pt x="0" y="3726061"/>
                </a:lnTo>
                <a:lnTo>
                  <a:pt x="0" y="0"/>
                </a:lnTo>
                <a:close/>
              </a:path>
            </a:pathLst>
          </a:custGeom>
          <a:blipFill>
            <a:blip r:embed="rId2">
              <a:extLst>
                <a:ext uri="{96DAC541-7B7A-43D3-8B79-37D633B846F1}">
                  <asvg:svgBlip xmlns:asvg="http://schemas.microsoft.com/office/drawing/2016/SVG/main" r:embed="rId3"/>
                </a:ext>
              </a:extLst>
            </a:blip>
            <a:stretch>
              <a:fillRect r="-28742"/>
            </a:stretch>
          </a:blipFill>
        </p:spPr>
      </p:sp>
      <p:sp>
        <p:nvSpPr>
          <p:cNvPr id="6" name="Freeform 6"/>
          <p:cNvSpPr/>
          <p:nvPr/>
        </p:nvSpPr>
        <p:spPr>
          <a:xfrm rot="5400000">
            <a:off x="-1946129" y="5696890"/>
            <a:ext cx="2861469" cy="2897690"/>
          </a:xfrm>
          <a:custGeom>
            <a:avLst/>
            <a:gdLst/>
            <a:ahLst/>
            <a:cxnLst/>
            <a:rect l="l" t="t" r="r" b="b"/>
            <a:pathLst>
              <a:path w="4292203" h="4346535">
                <a:moveTo>
                  <a:pt x="0" y="0"/>
                </a:moveTo>
                <a:lnTo>
                  <a:pt x="4292203" y="0"/>
                </a:lnTo>
                <a:lnTo>
                  <a:pt x="4292203" y="4346535"/>
                </a:lnTo>
                <a:lnTo>
                  <a:pt x="0" y="4346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668804" y="-1100807"/>
            <a:ext cx="3468746" cy="2743200"/>
          </a:xfrm>
          <a:custGeom>
            <a:avLst/>
            <a:gdLst/>
            <a:ahLst/>
            <a:cxnLst/>
            <a:rect l="l" t="t" r="r" b="b"/>
            <a:pathLst>
              <a:path w="5203119" h="4114800">
                <a:moveTo>
                  <a:pt x="0" y="0"/>
                </a:moveTo>
                <a:lnTo>
                  <a:pt x="5203119" y="0"/>
                </a:lnTo>
                <a:lnTo>
                  <a:pt x="5203119"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9" name="Freeform 9"/>
          <p:cNvSpPr/>
          <p:nvPr/>
        </p:nvSpPr>
        <p:spPr>
          <a:xfrm rot="-5400000">
            <a:off x="-519171" y="6450688"/>
            <a:ext cx="1038341" cy="709966"/>
          </a:xfrm>
          <a:custGeom>
            <a:avLst/>
            <a:gdLst/>
            <a:ahLst/>
            <a:cxnLst/>
            <a:rect l="l" t="t" r="r" b="b"/>
            <a:pathLst>
              <a:path w="1557512" h="1064949">
                <a:moveTo>
                  <a:pt x="0" y="0"/>
                </a:moveTo>
                <a:lnTo>
                  <a:pt x="1557512" y="0"/>
                </a:lnTo>
                <a:lnTo>
                  <a:pt x="1557512" y="1064948"/>
                </a:lnTo>
                <a:lnTo>
                  <a:pt x="0" y="10649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685800" y="263015"/>
            <a:ext cx="3151851" cy="843120"/>
          </a:xfrm>
          <a:custGeom>
            <a:avLst/>
            <a:gdLst/>
            <a:ahLst/>
            <a:cxnLst/>
            <a:rect l="l" t="t" r="r" b="b"/>
            <a:pathLst>
              <a:path w="4727776" h="1264680">
                <a:moveTo>
                  <a:pt x="0" y="0"/>
                </a:moveTo>
                <a:lnTo>
                  <a:pt x="4727776" y="0"/>
                </a:lnTo>
                <a:lnTo>
                  <a:pt x="4727776" y="1264680"/>
                </a:lnTo>
                <a:lnTo>
                  <a:pt x="0" y="1264680"/>
                </a:lnTo>
                <a:lnTo>
                  <a:pt x="0" y="0"/>
                </a:lnTo>
                <a:close/>
              </a:path>
            </a:pathLst>
          </a:custGeom>
          <a:blipFill>
            <a:blip r:embed="rId10"/>
            <a:stretch>
              <a:fillRect/>
            </a:stretch>
          </a:blipFill>
        </p:spPr>
      </p:sp>
      <p:sp>
        <p:nvSpPr>
          <p:cNvPr id="13" name="TextBox 13"/>
          <p:cNvSpPr txBox="1"/>
          <p:nvPr/>
        </p:nvSpPr>
        <p:spPr>
          <a:xfrm>
            <a:off x="818975" y="2670260"/>
            <a:ext cx="5845564" cy="615553"/>
          </a:xfrm>
          <a:prstGeom prst="rect">
            <a:avLst/>
          </a:prstGeom>
        </p:spPr>
        <p:txBody>
          <a:bodyPr lIns="0" tIns="0" rIns="0" bIns="0" rtlCol="0" anchor="t">
            <a:spAutoFit/>
          </a:bodyPr>
          <a:lstStyle/>
          <a:p>
            <a:pPr algn="ctr">
              <a:lnSpc>
                <a:spcPts val="4800"/>
              </a:lnSpc>
            </a:pPr>
            <a:r>
              <a:rPr lang="en-US" sz="4000" b="1" dirty="0">
                <a:solidFill>
                  <a:srgbClr val="143244"/>
                </a:solidFill>
                <a:latin typeface="Aptos Narrow" panose="020B0004020202020204" pitchFamily="34" charset="0"/>
                <a:ea typeface="Microsoft JhengHei" panose="020B0604030504040204" pitchFamily="34" charset="-120"/>
                <a:cs typeface="DM Sans Bold"/>
                <a:sym typeface="DM Sans Bold"/>
              </a:rPr>
              <a:t>Breaking Barriers: </a:t>
            </a:r>
          </a:p>
        </p:txBody>
      </p:sp>
      <p:sp>
        <p:nvSpPr>
          <p:cNvPr id="14" name="TextBox 14"/>
          <p:cNvSpPr txBox="1"/>
          <p:nvPr/>
        </p:nvSpPr>
        <p:spPr>
          <a:xfrm>
            <a:off x="1048216" y="3346450"/>
            <a:ext cx="5387082" cy="527388"/>
          </a:xfrm>
          <a:prstGeom prst="rect">
            <a:avLst/>
          </a:prstGeom>
        </p:spPr>
        <p:txBody>
          <a:bodyPr lIns="0" tIns="0" rIns="0" bIns="0" rtlCol="0" anchor="t">
            <a:spAutoFit/>
          </a:bodyPr>
          <a:lstStyle/>
          <a:p>
            <a:pPr algn="ctr">
              <a:lnSpc>
                <a:spcPts val="4400"/>
              </a:lnSpc>
              <a:spcBef>
                <a:spcPct val="0"/>
              </a:spcBef>
            </a:pPr>
            <a:r>
              <a:rPr lang="en-US" sz="2933" b="1" dirty="0">
                <a:solidFill>
                  <a:srgbClr val="143244"/>
                </a:solidFill>
                <a:latin typeface="Aptos Narrow" panose="020B0004020202020204" pitchFamily="34" charset="0"/>
                <a:ea typeface="Microsoft JhengHei" panose="020B0604030504040204" pitchFamily="34" charset="-120"/>
                <a:cs typeface="DM Sans Bold"/>
                <a:sym typeface="DM Sans Bold"/>
              </a:rPr>
              <a:t>Insights from the EOC’s Cases </a:t>
            </a:r>
          </a:p>
        </p:txBody>
      </p:sp>
      <p:sp>
        <p:nvSpPr>
          <p:cNvPr id="19" name="Freeform 6">
            <a:extLst>
              <a:ext uri="{FF2B5EF4-FFF2-40B4-BE49-F238E27FC236}">
                <a16:creationId xmlns:a16="http://schemas.microsoft.com/office/drawing/2014/main" id="{FFD87E62-F3A2-9AB3-052A-826137CDCD12}"/>
              </a:ext>
            </a:extLst>
          </p:cNvPr>
          <p:cNvSpPr/>
          <p:nvPr/>
        </p:nvSpPr>
        <p:spPr>
          <a:xfrm rot="3620090">
            <a:off x="11564803" y="-1118385"/>
            <a:ext cx="2629659" cy="2505077"/>
          </a:xfrm>
          <a:custGeom>
            <a:avLst/>
            <a:gdLst/>
            <a:ahLst/>
            <a:cxnLst/>
            <a:rect l="l" t="t" r="r" b="b"/>
            <a:pathLst>
              <a:path w="4292203" h="4346535">
                <a:moveTo>
                  <a:pt x="0" y="0"/>
                </a:moveTo>
                <a:lnTo>
                  <a:pt x="4292203" y="0"/>
                </a:lnTo>
                <a:lnTo>
                  <a:pt x="4292203" y="4346535"/>
                </a:lnTo>
                <a:lnTo>
                  <a:pt x="0" y="4346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22" name="Picture 21" descr="A cover of a book&#10;&#10;AI-generated content may be incorrect.">
            <a:extLst>
              <a:ext uri="{FF2B5EF4-FFF2-40B4-BE49-F238E27FC236}">
                <a16:creationId xmlns:a16="http://schemas.microsoft.com/office/drawing/2014/main" id="{EC27AA11-5C9E-EAA7-6454-D700389B81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0212" y="684575"/>
            <a:ext cx="3980299" cy="5648325"/>
          </a:xfrm>
          <a:prstGeom prst="rect">
            <a:avLst/>
          </a:prstGeom>
          <a:ln w="6350">
            <a:solidFill>
              <a:schemeClr val="tx1"/>
            </a:solidFill>
          </a:ln>
          <a:effectLst>
            <a:outerShdw blurRad="190500" algn="tl" rotWithShape="0">
              <a:srgbClr val="000000">
                <a:alpha val="70000"/>
              </a:srgbClr>
            </a:outerShdw>
          </a:effectLst>
        </p:spPr>
      </p:pic>
      <p:sp>
        <p:nvSpPr>
          <p:cNvPr id="3" name="Slide Number Placeholder 2">
            <a:extLst>
              <a:ext uri="{FF2B5EF4-FFF2-40B4-BE49-F238E27FC236}">
                <a16:creationId xmlns:a16="http://schemas.microsoft.com/office/drawing/2014/main" id="{DA8FF8C4-C136-F4A5-C0B3-0D2D0BD07283}"/>
              </a:ext>
            </a:extLst>
          </p:cNvPr>
          <p:cNvSpPr>
            <a:spLocks noGrp="1"/>
          </p:cNvSpPr>
          <p:nvPr>
            <p:ph type="sldNum" sz="quarter" idx="12"/>
          </p:nvPr>
        </p:nvSpPr>
        <p:spPr/>
        <p:txBody>
          <a:bodyPr/>
          <a:lstStyle/>
          <a:p>
            <a:fld id="{9A5BE717-E9C5-45BB-98B0-2DF601995263}"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413758" y="84774"/>
            <a:ext cx="5157217" cy="1202049"/>
          </a:xfrm>
          <a:custGeom>
            <a:avLst/>
            <a:gdLst/>
            <a:ahLst/>
            <a:cxnLst/>
            <a:rect l="l" t="t" r="r" b="b"/>
            <a:pathLst>
              <a:path w="6836299" h="1803074">
                <a:moveTo>
                  <a:pt x="0" y="0"/>
                </a:moveTo>
                <a:lnTo>
                  <a:pt x="6836300" y="0"/>
                </a:lnTo>
                <a:lnTo>
                  <a:pt x="6836300" y="1803074"/>
                </a:lnTo>
                <a:lnTo>
                  <a:pt x="0" y="18030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976650" y="323120"/>
            <a:ext cx="4238700" cy="597023"/>
          </a:xfrm>
          <a:prstGeom prst="rect">
            <a:avLst/>
          </a:prstGeom>
        </p:spPr>
        <p:txBody>
          <a:bodyPr wrap="square" lIns="0" tIns="0" rIns="0" bIns="0" rtlCol="0" anchor="t">
            <a:spAutoFit/>
          </a:bodyPr>
          <a:lstStyle/>
          <a:p>
            <a:pPr algn="ctr">
              <a:lnSpc>
                <a:spcPts val="5133"/>
              </a:lnSpc>
              <a:spcBef>
                <a:spcPct val="0"/>
              </a:spcBef>
            </a:pPr>
            <a:r>
              <a:rPr lang="en-US" sz="3000" b="1" dirty="0">
                <a:solidFill>
                  <a:srgbClr val="143244"/>
                </a:solidFill>
                <a:latin typeface="Aptos" panose="020B0004020202020204" pitchFamily="34" charset="0"/>
                <a:ea typeface="Microsoft JhengHei" panose="020B0604030504040204" pitchFamily="34" charset="-120"/>
                <a:sym typeface="DM Sans Bold"/>
              </a:rPr>
              <a:t>Barriers to Accessibility </a:t>
            </a:r>
          </a:p>
        </p:txBody>
      </p:sp>
      <p:sp>
        <p:nvSpPr>
          <p:cNvPr id="4" name="TextBox 4"/>
          <p:cNvSpPr txBox="1"/>
          <p:nvPr/>
        </p:nvSpPr>
        <p:spPr>
          <a:xfrm>
            <a:off x="1094128" y="1935824"/>
            <a:ext cx="10437472" cy="3242747"/>
          </a:xfrm>
          <a:prstGeom prst="rect">
            <a:avLst/>
          </a:prstGeom>
        </p:spPr>
        <p:txBody>
          <a:bodyPr wrap="square" lIns="0" tIns="0" rIns="0" bIns="0" rtlCol="0" anchor="t">
            <a:spAutoFit/>
          </a:bodyPr>
          <a:lstStyle/>
          <a:p>
            <a:pPr marL="342900" marR="0" lvl="0" indent="-342900" algn="just">
              <a:lnSpc>
                <a:spcPct val="107000"/>
              </a:lnSpc>
              <a:spcBef>
                <a:spcPts val="0"/>
              </a:spcBef>
              <a:spcAft>
                <a:spcPts val="0"/>
              </a:spcAft>
              <a:buFont typeface="Symbol" panose="05050102010706020507" pitchFamily="18" charset="2"/>
              <a:buChar char=""/>
              <a:tabLst>
                <a:tab pos="675640" algn="l"/>
              </a:tabLst>
            </a:pPr>
            <a:r>
              <a:rPr lang="en-GB" sz="2600" b="1" dirty="0">
                <a:solidFill>
                  <a:srgbClr val="143244"/>
                </a:solidFill>
                <a:ea typeface="Microsoft JhengHei" panose="020B0604030504040204" pitchFamily="34" charset="-120"/>
              </a:rPr>
              <a:t>Physical barriers: </a:t>
            </a:r>
            <a:r>
              <a:rPr lang="en-GB" sz="2400" b="1" dirty="0">
                <a:solidFill>
                  <a:schemeClr val="accent2"/>
                </a:solidFill>
                <a:effectLst/>
                <a:ea typeface="PMingLiU" panose="02020500000000000000" pitchFamily="18" charset="-120"/>
                <a:cs typeface="Times New Roman" panose="02020603050405020304" pitchFamily="18" charset="0"/>
              </a:rPr>
              <a:t>visible</a:t>
            </a:r>
            <a:r>
              <a:rPr lang="en-GB" sz="2400" dirty="0">
                <a:effectLst/>
                <a:ea typeface="PMingLiU" panose="02020500000000000000" pitchFamily="18" charset="-120"/>
                <a:cs typeface="Times New Roman" panose="02020603050405020304" pitchFamily="18" charset="0"/>
              </a:rPr>
              <a:t> obstacles that impede movement or access.</a:t>
            </a:r>
          </a:p>
          <a:p>
            <a:pPr marL="457200" marR="0" algn="just">
              <a:lnSpc>
                <a:spcPct val="107000"/>
              </a:lnSpc>
              <a:spcBef>
                <a:spcPts val="0"/>
              </a:spcBef>
              <a:spcAft>
                <a:spcPts val="0"/>
              </a:spcAft>
              <a:tabLst>
                <a:tab pos="675640" algn="l"/>
              </a:tabLst>
            </a:pPr>
            <a:r>
              <a:rPr lang="en-GB" sz="2400" dirty="0">
                <a:effectLst/>
                <a:ea typeface="PMingLiU" panose="02020500000000000000" pitchFamily="18" charset="-12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Char char=""/>
              <a:tabLst>
                <a:tab pos="675640" algn="l"/>
              </a:tabLst>
            </a:pPr>
            <a:r>
              <a:rPr lang="en-GB" sz="2600" b="1" dirty="0">
                <a:solidFill>
                  <a:srgbClr val="143244"/>
                </a:solidFill>
                <a:ea typeface="Microsoft JhengHei" panose="020B0604030504040204" pitchFamily="34" charset="-120"/>
              </a:rPr>
              <a:t>Operational barriers: </a:t>
            </a:r>
            <a:r>
              <a:rPr lang="en-GB" sz="2400" b="1" dirty="0">
                <a:solidFill>
                  <a:schemeClr val="accent2"/>
                </a:solidFill>
                <a:ea typeface="PMingLiU" panose="02020500000000000000" pitchFamily="18" charset="-120"/>
                <a:cs typeface="Times New Roman" panose="02020603050405020304" pitchFamily="18" charset="0"/>
              </a:rPr>
              <a:t>policies, procedures or practices </a:t>
            </a:r>
            <a:r>
              <a:rPr lang="en-GB" sz="2400" dirty="0">
                <a:effectLst/>
                <a:ea typeface="PMingLiU" panose="02020500000000000000" pitchFamily="18" charset="-120"/>
                <a:cs typeface="Times New Roman" panose="02020603050405020304" pitchFamily="18" charset="0"/>
              </a:rPr>
              <a:t>that do not meet the needs of PWDs and may directly or indirectly </a:t>
            </a:r>
            <a:r>
              <a:rPr lang="en-GB" sz="2400" b="1" dirty="0">
                <a:solidFill>
                  <a:schemeClr val="accent2"/>
                </a:solidFill>
                <a:ea typeface="PMingLiU" panose="02020500000000000000" pitchFamily="18" charset="-120"/>
                <a:cs typeface="Times New Roman" panose="02020603050405020304" pitchFamily="18" charset="0"/>
              </a:rPr>
              <a:t>restrict or obstruct </a:t>
            </a:r>
            <a:r>
              <a:rPr lang="en-GB" sz="2400" dirty="0">
                <a:effectLst/>
                <a:ea typeface="PMingLiU" panose="02020500000000000000" pitchFamily="18" charset="-120"/>
                <a:cs typeface="Times New Roman" panose="02020603050405020304" pitchFamily="18" charset="0"/>
              </a:rPr>
              <a:t>their use of services and premises. </a:t>
            </a:r>
          </a:p>
          <a:p>
            <a:pPr marL="228600" marR="0" algn="just">
              <a:lnSpc>
                <a:spcPct val="107000"/>
              </a:lnSpc>
              <a:spcBef>
                <a:spcPts val="0"/>
              </a:spcBef>
              <a:spcAft>
                <a:spcPts val="0"/>
              </a:spcAft>
              <a:tabLst>
                <a:tab pos="675640" algn="l"/>
              </a:tabLst>
            </a:pPr>
            <a:r>
              <a:rPr lang="en-GB" sz="2400" dirty="0">
                <a:effectLst/>
                <a:ea typeface="PMingLiU" panose="02020500000000000000" pitchFamily="18" charset="-12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Char char=""/>
              <a:tabLst>
                <a:tab pos="675640" algn="l"/>
              </a:tabLst>
            </a:pPr>
            <a:r>
              <a:rPr lang="en-GB" sz="2600" b="1" dirty="0">
                <a:solidFill>
                  <a:srgbClr val="143244"/>
                </a:solidFill>
                <a:ea typeface="Microsoft JhengHei" panose="020B0604030504040204" pitchFamily="34" charset="-120"/>
              </a:rPr>
              <a:t>Attitudinal barriers: </a:t>
            </a:r>
            <a:r>
              <a:rPr lang="en-GB" sz="2400" dirty="0">
                <a:effectLst/>
                <a:ea typeface="PMingLiU" panose="02020500000000000000" pitchFamily="18" charset="-120"/>
                <a:cs typeface="Times New Roman" panose="02020603050405020304" pitchFamily="18" charset="0"/>
              </a:rPr>
              <a:t>behaviours that are consciously or subconsciously caused by </a:t>
            </a:r>
            <a:r>
              <a:rPr lang="en-GB" sz="2400" b="1" dirty="0">
                <a:solidFill>
                  <a:schemeClr val="accent2"/>
                </a:solidFill>
                <a:ea typeface="PMingLiU" panose="02020500000000000000" pitchFamily="18" charset="-120"/>
                <a:cs typeface="Times New Roman" panose="02020603050405020304" pitchFamily="18" charset="0"/>
              </a:rPr>
              <a:t>prejudice, ignorance, misunderstanding or stereotypes </a:t>
            </a:r>
            <a:r>
              <a:rPr lang="en-GB" sz="2400" dirty="0">
                <a:effectLst/>
                <a:ea typeface="PMingLiU" panose="02020500000000000000" pitchFamily="18" charset="-120"/>
                <a:cs typeface="Times New Roman" panose="02020603050405020304" pitchFamily="18" charset="0"/>
              </a:rPr>
              <a:t>towards PWDs.  </a:t>
            </a:r>
          </a:p>
        </p:txBody>
      </p:sp>
      <p:grpSp>
        <p:nvGrpSpPr>
          <p:cNvPr id="5" name="Group 5"/>
          <p:cNvGrpSpPr/>
          <p:nvPr/>
        </p:nvGrpSpPr>
        <p:grpSpPr>
          <a:xfrm>
            <a:off x="9740298" y="5841488"/>
            <a:ext cx="2876618" cy="287661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E0"/>
            </a:solidFill>
          </p:spPr>
        </p:sp>
        <p:sp>
          <p:nvSpPr>
            <p:cNvPr id="7" name="TextBox 7"/>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grpSp>
        <p:nvGrpSpPr>
          <p:cNvPr id="8" name="Group 8"/>
          <p:cNvGrpSpPr/>
          <p:nvPr/>
        </p:nvGrpSpPr>
        <p:grpSpPr>
          <a:xfrm>
            <a:off x="10043709" y="6125849"/>
            <a:ext cx="2307895" cy="2307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B8AB"/>
            </a:solidFill>
          </p:spPr>
        </p:sp>
        <p:sp>
          <p:nvSpPr>
            <p:cNvPr id="10" name="TextBox 10"/>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11" name="Freeform 11"/>
          <p:cNvSpPr/>
          <p:nvPr/>
        </p:nvSpPr>
        <p:spPr>
          <a:xfrm rot="-5400000">
            <a:off x="696362" y="85563"/>
            <a:ext cx="423448" cy="898563"/>
          </a:xfrm>
          <a:custGeom>
            <a:avLst/>
            <a:gdLst/>
            <a:ahLst/>
            <a:cxnLst/>
            <a:rect l="l" t="t" r="r" b="b"/>
            <a:pathLst>
              <a:path w="635172" h="1347845">
                <a:moveTo>
                  <a:pt x="0" y="0"/>
                </a:moveTo>
                <a:lnTo>
                  <a:pt x="635172" y="0"/>
                </a:lnTo>
                <a:lnTo>
                  <a:pt x="635172" y="1347846"/>
                </a:lnTo>
                <a:lnTo>
                  <a:pt x="0" y="13478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Slide Number Placeholder 11">
            <a:extLst>
              <a:ext uri="{FF2B5EF4-FFF2-40B4-BE49-F238E27FC236}">
                <a16:creationId xmlns:a16="http://schemas.microsoft.com/office/drawing/2014/main" id="{CF72C967-A7FE-D4D4-6674-CB84D57DCB6E}"/>
              </a:ext>
            </a:extLst>
          </p:cNvPr>
          <p:cNvSpPr>
            <a:spLocks noGrp="1"/>
          </p:cNvSpPr>
          <p:nvPr>
            <p:ph type="sldNum" sz="quarter" idx="12"/>
          </p:nvPr>
        </p:nvSpPr>
        <p:spPr/>
        <p:txBody>
          <a:bodyPr/>
          <a:lstStyle/>
          <a:p>
            <a:fld id="{9A5BE717-E9C5-45BB-98B0-2DF601995263}"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191779" y="135571"/>
            <a:ext cx="5830301" cy="1202049"/>
          </a:xfrm>
          <a:custGeom>
            <a:avLst/>
            <a:gdLst/>
            <a:ahLst/>
            <a:cxnLst/>
            <a:rect l="l" t="t" r="r" b="b"/>
            <a:pathLst>
              <a:path w="6836299" h="1803074">
                <a:moveTo>
                  <a:pt x="0" y="0"/>
                </a:moveTo>
                <a:lnTo>
                  <a:pt x="6836300" y="0"/>
                </a:lnTo>
                <a:lnTo>
                  <a:pt x="6836300" y="1803074"/>
                </a:lnTo>
                <a:lnTo>
                  <a:pt x="0" y="18030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427343" y="403349"/>
            <a:ext cx="7545710" cy="618374"/>
          </a:xfrm>
          <a:prstGeom prst="rect">
            <a:avLst/>
          </a:prstGeom>
        </p:spPr>
        <p:txBody>
          <a:bodyPr wrap="square" lIns="0" tIns="0" rIns="0" bIns="0" rtlCol="0" anchor="t">
            <a:spAutoFit/>
          </a:bodyPr>
          <a:lstStyle/>
          <a:p>
            <a:pPr algn="ctr">
              <a:lnSpc>
                <a:spcPts val="5133"/>
              </a:lnSpc>
              <a:spcBef>
                <a:spcPct val="0"/>
              </a:spcBef>
            </a:pPr>
            <a:r>
              <a:rPr lang="en-US" sz="3600" b="1" dirty="0">
                <a:solidFill>
                  <a:srgbClr val="143244"/>
                </a:solidFill>
                <a:latin typeface="Aptos" panose="020B0004020202020204" pitchFamily="34" charset="0"/>
                <a:ea typeface="Microsoft JhengHei" panose="020B0604030504040204" pitchFamily="34" charset="-120"/>
                <a:sym typeface="Canva Sans 1 Bold"/>
              </a:rPr>
              <a:t>Unlawful Acts</a:t>
            </a:r>
          </a:p>
        </p:txBody>
      </p:sp>
      <p:sp>
        <p:nvSpPr>
          <p:cNvPr id="4" name="TextBox 4"/>
          <p:cNvSpPr txBox="1"/>
          <p:nvPr/>
        </p:nvSpPr>
        <p:spPr>
          <a:xfrm>
            <a:off x="1042957" y="1691115"/>
            <a:ext cx="10314481" cy="4362220"/>
          </a:xfrm>
          <a:prstGeom prst="rect">
            <a:avLst/>
          </a:prstGeom>
        </p:spPr>
        <p:txBody>
          <a:bodyPr wrap="square" lIns="0" tIns="0" rIns="0" bIns="0" rtlCol="0" anchor="t">
            <a:spAutoFit/>
          </a:bodyPr>
          <a:lstStyle/>
          <a:p>
            <a:pPr marL="342900" marR="0" lvl="0" indent="-342900" algn="just">
              <a:lnSpc>
                <a:spcPct val="107000"/>
              </a:lnSpc>
              <a:spcBef>
                <a:spcPts val="0"/>
              </a:spcBef>
              <a:spcAft>
                <a:spcPts val="800"/>
              </a:spcAft>
              <a:buFont typeface="Symbol" panose="05050102010706020507" pitchFamily="18" charset="2"/>
              <a:buChar char=""/>
            </a:pPr>
            <a:r>
              <a:rPr lang="en-US" sz="2200" b="1" dirty="0">
                <a:solidFill>
                  <a:srgbClr val="143244"/>
                </a:solidFill>
                <a:ea typeface="Microsoft JhengHei" panose="020B0604030504040204" pitchFamily="34" charset="-120"/>
                <a:cs typeface="Canva Sans"/>
                <a:sym typeface="Canva Sans Bold"/>
              </a:rPr>
              <a:t>Direct Disability Discrimination: </a:t>
            </a:r>
            <a:r>
              <a:rPr lang="en-US" sz="2000" dirty="0">
                <a:effectLst/>
                <a:ea typeface="PMingLiU" panose="02020500000000000000" pitchFamily="18" charset="-120"/>
                <a:cs typeface="Times New Roman" panose="02020603050405020304" pitchFamily="18" charset="0"/>
              </a:rPr>
              <a:t>may occur when </a:t>
            </a:r>
            <a:r>
              <a:rPr lang="en-US" altLang="zh-CN" sz="2000" dirty="0">
                <a:ea typeface="PMingLiU" panose="02020500000000000000" pitchFamily="18" charset="-120"/>
                <a:cs typeface="Times New Roman" panose="02020603050405020304" pitchFamily="18" charset="0"/>
              </a:rPr>
              <a:t>treating a person less </a:t>
            </a:r>
            <a:r>
              <a:rPr lang="en-US" altLang="zh-CN" sz="2000" dirty="0" err="1">
                <a:ea typeface="PMingLiU" panose="02020500000000000000" pitchFamily="18" charset="-120"/>
                <a:cs typeface="Times New Roman" panose="02020603050405020304" pitchFamily="18" charset="0"/>
              </a:rPr>
              <a:t>favourably</a:t>
            </a:r>
            <a:r>
              <a:rPr lang="en-US" altLang="zh-CN" sz="2000" dirty="0">
                <a:ea typeface="PMingLiU" panose="02020500000000000000" pitchFamily="18" charset="-120"/>
                <a:cs typeface="Times New Roman" panose="02020603050405020304" pitchFamily="18" charset="0"/>
              </a:rPr>
              <a:t> </a:t>
            </a:r>
            <a:r>
              <a:rPr lang="en-US" sz="2000" b="1" dirty="0">
                <a:solidFill>
                  <a:schemeClr val="accent2"/>
                </a:solidFill>
                <a:ea typeface="PMingLiU" panose="02020500000000000000" pitchFamily="18" charset="-120"/>
                <a:cs typeface="Times New Roman" panose="02020603050405020304" pitchFamily="18" charset="0"/>
              </a:rPr>
              <a:t>on the ground of his/ her disability</a:t>
            </a:r>
            <a:r>
              <a:rPr lang="en-US" altLang="zh-CN" sz="2000" dirty="0">
                <a:ea typeface="PMingLiU" panose="02020500000000000000" pitchFamily="18" charset="-120"/>
                <a:cs typeface="Times New Roman" panose="02020603050405020304" pitchFamily="18" charset="0"/>
              </a:rPr>
              <a:t> </a:t>
            </a:r>
            <a:r>
              <a:rPr lang="en-US" sz="2000" dirty="0">
                <a:effectLst/>
                <a:ea typeface="PMingLiU" panose="02020500000000000000" pitchFamily="18" charset="-120"/>
                <a:cs typeface="Times New Roman" panose="02020603050405020304" pitchFamily="18" charset="0"/>
              </a:rPr>
              <a:t>in similar </a:t>
            </a:r>
            <a:r>
              <a:rPr lang="en-US" sz="2000" dirty="0">
                <a:ea typeface="PMingLiU" panose="02020500000000000000" pitchFamily="18" charset="-120"/>
                <a:cs typeface="Times New Roman" panose="02020603050405020304" pitchFamily="18" charset="0"/>
              </a:rPr>
              <a:t>circumstances. </a:t>
            </a:r>
          </a:p>
          <a:p>
            <a:pPr marL="342900" marR="0" lvl="0" indent="-342900" algn="just">
              <a:lnSpc>
                <a:spcPct val="107000"/>
              </a:lnSpc>
              <a:spcBef>
                <a:spcPts val="0"/>
              </a:spcBef>
              <a:spcAft>
                <a:spcPts val="1200"/>
              </a:spcAft>
              <a:buFont typeface="Wingdings" panose="05000000000000000000" pitchFamily="2" charset="2"/>
              <a:buChar char="q"/>
            </a:pPr>
            <a:r>
              <a:rPr lang="en-US" sz="2000" dirty="0">
                <a:solidFill>
                  <a:schemeClr val="accent1">
                    <a:lumMod val="50000"/>
                  </a:schemeClr>
                </a:solidFill>
                <a:ea typeface="PMingLiU" panose="02020500000000000000" pitchFamily="18" charset="-120"/>
                <a:cs typeface="Times New Roman" panose="02020603050405020304" pitchFamily="18" charset="0"/>
              </a:rPr>
              <a:t>For </a:t>
            </a:r>
            <a:r>
              <a:rPr lang="en-US" sz="2000" dirty="0">
                <a:solidFill>
                  <a:schemeClr val="accent1">
                    <a:lumMod val="50000"/>
                  </a:schemeClr>
                </a:solidFill>
                <a:effectLst/>
                <a:ea typeface="PMingLiU" panose="02020500000000000000" pitchFamily="18" charset="-120"/>
                <a:cs typeface="Times New Roman" panose="02020603050405020304" pitchFamily="18" charset="0"/>
              </a:rPr>
              <a:t>example, a restaurant manager refuses to provide service to a wheelchair user because of his/ her disability. </a:t>
            </a:r>
            <a:endParaRPr lang="en-US" sz="2000" dirty="0">
              <a:solidFill>
                <a:srgbClr val="000000"/>
              </a:solidFill>
              <a:ea typeface="Microsoft JhengHei" panose="020B0604030504040204" pitchFamily="34" charset="-120"/>
              <a:cs typeface="Canva Sans"/>
              <a:sym typeface="Canva Sans"/>
            </a:endParaRPr>
          </a:p>
          <a:p>
            <a:pPr marL="342900" marR="0" lvl="0" indent="-342900" algn="just">
              <a:lnSpc>
                <a:spcPct val="107000"/>
              </a:lnSpc>
              <a:spcBef>
                <a:spcPts val="0"/>
              </a:spcBef>
              <a:spcAft>
                <a:spcPts val="800"/>
              </a:spcAft>
              <a:buFont typeface="Symbol" panose="05050102010706020507" pitchFamily="18" charset="2"/>
              <a:buChar char=""/>
            </a:pPr>
            <a:r>
              <a:rPr lang="en-US" sz="2200" b="1" dirty="0">
                <a:solidFill>
                  <a:srgbClr val="143244"/>
                </a:solidFill>
                <a:ea typeface="Microsoft JhengHei" panose="020B0604030504040204" pitchFamily="34" charset="-120"/>
              </a:rPr>
              <a:t>Indirect Disability Discrimination: </a:t>
            </a:r>
            <a:r>
              <a:rPr lang="en-US" sz="2000" dirty="0">
                <a:effectLst/>
                <a:ea typeface="PMingLiU" panose="02020500000000000000" pitchFamily="18" charset="-120"/>
                <a:cs typeface="Times New Roman" panose="02020603050405020304" pitchFamily="18" charset="0"/>
              </a:rPr>
              <a:t>involves imposing </a:t>
            </a:r>
            <a:r>
              <a:rPr lang="en-US" sz="2000" b="1" dirty="0">
                <a:solidFill>
                  <a:schemeClr val="accent2"/>
                </a:solidFill>
                <a:ea typeface="PMingLiU" panose="02020500000000000000" pitchFamily="18" charset="-120"/>
                <a:cs typeface="Times New Roman" panose="02020603050405020304" pitchFamily="18" charset="0"/>
              </a:rPr>
              <a:t>a seemingly neutral condition or requirement</a:t>
            </a:r>
            <a:r>
              <a:rPr lang="en-US" sz="2000" dirty="0">
                <a:effectLst/>
                <a:ea typeface="PMingLiU" panose="02020500000000000000" pitchFamily="18" charset="-120"/>
                <a:cs typeface="Times New Roman" panose="02020603050405020304" pitchFamily="18" charset="0"/>
              </a:rPr>
              <a:t> on everyone that results in </a:t>
            </a:r>
            <a:r>
              <a:rPr lang="en-US" sz="2000" b="1" dirty="0">
                <a:solidFill>
                  <a:schemeClr val="accent2"/>
                </a:solidFill>
                <a:ea typeface="PMingLiU" panose="02020500000000000000" pitchFamily="18" charset="-120"/>
                <a:cs typeface="Times New Roman" panose="02020603050405020304" pitchFamily="18" charset="0"/>
              </a:rPr>
              <a:t>a</a:t>
            </a:r>
            <a:r>
              <a:rPr lang="en-US" sz="2000" dirty="0">
                <a:effectLst/>
                <a:ea typeface="PMingLiU" panose="02020500000000000000" pitchFamily="18" charset="-120"/>
                <a:cs typeface="Times New Roman" panose="02020603050405020304" pitchFamily="18" charset="0"/>
              </a:rPr>
              <a:t> </a:t>
            </a:r>
            <a:r>
              <a:rPr lang="en-US" sz="2000" b="1" dirty="0">
                <a:solidFill>
                  <a:schemeClr val="accent2"/>
                </a:solidFill>
                <a:ea typeface="PMingLiU" panose="02020500000000000000" pitchFamily="18" charset="-120"/>
                <a:cs typeface="Times New Roman" panose="02020603050405020304" pitchFamily="18" charset="0"/>
              </a:rPr>
              <a:t>disproportionate adverse effect</a:t>
            </a:r>
            <a:r>
              <a:rPr lang="en-US" sz="2000" dirty="0">
                <a:effectLst/>
                <a:ea typeface="PMingLiU" panose="02020500000000000000" pitchFamily="18" charset="-120"/>
                <a:cs typeface="Times New Roman" panose="02020603050405020304" pitchFamily="18" charset="0"/>
              </a:rPr>
              <a:t> on a person with a disability, and it cannot be demonstrated that imposing this condition or requirement </a:t>
            </a:r>
            <a:r>
              <a:rPr lang="en-US" sz="2000" b="1" dirty="0">
                <a:solidFill>
                  <a:schemeClr val="accent2"/>
                </a:solidFill>
                <a:ea typeface="PMingLiU" panose="02020500000000000000" pitchFamily="18" charset="-120"/>
                <a:cs typeface="Times New Roman" panose="02020603050405020304" pitchFamily="18" charset="0"/>
              </a:rPr>
              <a:t>is justified</a:t>
            </a:r>
            <a:r>
              <a:rPr lang="en-US" sz="2000" dirty="0">
                <a:effectLst/>
                <a:ea typeface="PMingLiU" panose="02020500000000000000" pitchFamily="18" charset="-120"/>
                <a:cs typeface="Times New Roman" panose="02020603050405020304" pitchFamily="18" charset="0"/>
              </a:rPr>
              <a:t>. </a:t>
            </a:r>
          </a:p>
          <a:p>
            <a:pPr marL="342900" indent="-342900" algn="just">
              <a:lnSpc>
                <a:spcPct val="107000"/>
              </a:lnSpc>
              <a:spcAft>
                <a:spcPts val="800"/>
              </a:spcAft>
              <a:buFont typeface="Wingdings" panose="05000000000000000000" pitchFamily="2" charset="2"/>
              <a:buChar char="q"/>
            </a:pPr>
            <a:r>
              <a:rPr lang="en-US" sz="2000" dirty="0">
                <a:solidFill>
                  <a:schemeClr val="accent1">
                    <a:lumMod val="50000"/>
                  </a:schemeClr>
                </a:solidFill>
                <a:ea typeface="PMingLiU" panose="02020500000000000000" pitchFamily="18" charset="-120"/>
                <a:cs typeface="Times New Roman" panose="02020603050405020304" pitchFamily="18" charset="0"/>
              </a:rPr>
              <a:t>For example, the lift control buttons in a multi-</a:t>
            </a:r>
            <a:r>
              <a:rPr lang="en-US" sz="2000" dirty="0" err="1">
                <a:solidFill>
                  <a:schemeClr val="accent1">
                    <a:lumMod val="50000"/>
                  </a:schemeClr>
                </a:solidFill>
                <a:ea typeface="PMingLiU" panose="02020500000000000000" pitchFamily="18" charset="-120"/>
                <a:cs typeface="Times New Roman" panose="02020603050405020304" pitchFamily="18" charset="0"/>
              </a:rPr>
              <a:t>storey</a:t>
            </a:r>
            <a:r>
              <a:rPr lang="en-US" sz="2000" dirty="0">
                <a:solidFill>
                  <a:schemeClr val="accent1">
                    <a:lumMod val="50000"/>
                  </a:schemeClr>
                </a:solidFill>
                <a:ea typeface="PMingLiU" panose="02020500000000000000" pitchFamily="18" charset="-120"/>
                <a:cs typeface="Times New Roman" panose="02020603050405020304" pitchFamily="18" charset="0"/>
              </a:rPr>
              <a:t> building do not have braille, and that persons with visual impairments are unable to identify the floor numbers on the buttons, it may give rise to indirect discrimination if the building owner does not provide any alternatives and that the arrangement cannot be justified.</a:t>
            </a:r>
            <a:endParaRPr lang="en-GB" sz="2000" dirty="0">
              <a:solidFill>
                <a:schemeClr val="accent1">
                  <a:lumMod val="50000"/>
                </a:schemeClr>
              </a:solidFill>
              <a:ea typeface="PMingLiU" panose="02020500000000000000" pitchFamily="18" charset="-120"/>
              <a:cs typeface="Times New Roman" panose="02020603050405020304" pitchFamily="18" charset="0"/>
            </a:endParaRPr>
          </a:p>
        </p:txBody>
      </p:sp>
      <p:sp>
        <p:nvSpPr>
          <p:cNvPr id="5" name="Freeform 5"/>
          <p:cNvSpPr/>
          <p:nvPr/>
        </p:nvSpPr>
        <p:spPr>
          <a:xfrm rot="2700000">
            <a:off x="-609340" y="5685305"/>
            <a:ext cx="888296" cy="888296"/>
          </a:xfrm>
          <a:custGeom>
            <a:avLst/>
            <a:gdLst/>
            <a:ahLst/>
            <a:cxnLst/>
            <a:rect l="l" t="t" r="r" b="b"/>
            <a:pathLst>
              <a:path w="1332444" h="1332444">
                <a:moveTo>
                  <a:pt x="0" y="0"/>
                </a:moveTo>
                <a:lnTo>
                  <a:pt x="1332444" y="0"/>
                </a:lnTo>
                <a:lnTo>
                  <a:pt x="1332444" y="1332444"/>
                </a:lnTo>
                <a:lnTo>
                  <a:pt x="0" y="1332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700000">
            <a:off x="2234104" y="6513275"/>
            <a:ext cx="793364" cy="793364"/>
          </a:xfrm>
          <a:custGeom>
            <a:avLst/>
            <a:gdLst/>
            <a:ahLst/>
            <a:cxnLst/>
            <a:rect l="l" t="t" r="r" b="b"/>
            <a:pathLst>
              <a:path w="1190046" h="1190046">
                <a:moveTo>
                  <a:pt x="0" y="0"/>
                </a:moveTo>
                <a:lnTo>
                  <a:pt x="1190047" y="0"/>
                </a:lnTo>
                <a:lnTo>
                  <a:pt x="1190047" y="1190047"/>
                </a:lnTo>
                <a:lnTo>
                  <a:pt x="0" y="11900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Slide Number Placeholder 5">
            <a:extLst>
              <a:ext uri="{FF2B5EF4-FFF2-40B4-BE49-F238E27FC236}">
                <a16:creationId xmlns:a16="http://schemas.microsoft.com/office/drawing/2014/main" id="{C0CC3F3B-7FC1-FA40-1D71-6397B0497C90}"/>
              </a:ext>
            </a:extLst>
          </p:cNvPr>
          <p:cNvSpPr>
            <a:spLocks noGrp="1"/>
          </p:cNvSpPr>
          <p:nvPr>
            <p:ph type="sldNum" sz="quarter" idx="12"/>
          </p:nvPr>
        </p:nvSpPr>
        <p:spPr/>
        <p:txBody>
          <a:bodyPr/>
          <a:lstStyle/>
          <a:p>
            <a:fld id="{9A5BE717-E9C5-45BB-98B0-2DF601995263}"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952" y="1462526"/>
            <a:ext cx="5250325" cy="686169"/>
            <a:chOff x="0" y="0"/>
            <a:chExt cx="2400877" cy="313772"/>
          </a:xfrm>
        </p:grpSpPr>
        <p:sp>
          <p:nvSpPr>
            <p:cNvPr id="3" name="Freeform 3"/>
            <p:cNvSpPr/>
            <p:nvPr/>
          </p:nvSpPr>
          <p:spPr>
            <a:xfrm>
              <a:off x="0" y="0"/>
              <a:ext cx="2400877" cy="313772"/>
            </a:xfrm>
            <a:custGeom>
              <a:avLst/>
              <a:gdLst/>
              <a:ahLst/>
              <a:cxnLst/>
              <a:rect l="l" t="t" r="r" b="b"/>
              <a:pathLst>
                <a:path w="2400877" h="313772">
                  <a:moveTo>
                    <a:pt x="14746" y="0"/>
                  </a:moveTo>
                  <a:lnTo>
                    <a:pt x="2386131" y="0"/>
                  </a:lnTo>
                  <a:cubicBezTo>
                    <a:pt x="2394275" y="0"/>
                    <a:pt x="2400877" y="6602"/>
                    <a:pt x="2400877" y="14746"/>
                  </a:cubicBezTo>
                  <a:lnTo>
                    <a:pt x="2400877" y="299027"/>
                  </a:lnTo>
                  <a:cubicBezTo>
                    <a:pt x="2400877" y="307170"/>
                    <a:pt x="2394275" y="313772"/>
                    <a:pt x="2386131" y="313772"/>
                  </a:cubicBezTo>
                  <a:lnTo>
                    <a:pt x="14746" y="313772"/>
                  </a:lnTo>
                  <a:cubicBezTo>
                    <a:pt x="6602" y="313772"/>
                    <a:pt x="0" y="307170"/>
                    <a:pt x="0" y="299027"/>
                  </a:cubicBezTo>
                  <a:lnTo>
                    <a:pt x="0" y="14746"/>
                  </a:lnTo>
                  <a:cubicBezTo>
                    <a:pt x="0" y="6602"/>
                    <a:pt x="6602" y="0"/>
                    <a:pt x="14746" y="0"/>
                  </a:cubicBezTo>
                  <a:close/>
                </a:path>
              </a:pathLst>
            </a:custGeom>
            <a:solidFill>
              <a:srgbClr val="F5932F"/>
            </a:solidFill>
            <a:ln cap="sq">
              <a:noFill/>
              <a:prstDash val="solid"/>
              <a:miter/>
            </a:ln>
          </p:spPr>
        </p:sp>
        <p:sp>
          <p:nvSpPr>
            <p:cNvPr id="4" name="TextBox 4"/>
            <p:cNvSpPr txBox="1"/>
            <p:nvPr/>
          </p:nvSpPr>
          <p:spPr>
            <a:xfrm>
              <a:off x="0" y="-38100"/>
              <a:ext cx="2400877" cy="351872"/>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5" name="Freeform 5"/>
          <p:cNvSpPr/>
          <p:nvPr/>
        </p:nvSpPr>
        <p:spPr>
          <a:xfrm>
            <a:off x="1046951" y="2239258"/>
            <a:ext cx="3049188" cy="570009"/>
          </a:xfrm>
          <a:custGeom>
            <a:avLst/>
            <a:gdLst/>
            <a:ahLst/>
            <a:cxnLst/>
            <a:rect l="l" t="t" r="r" b="b"/>
            <a:pathLst>
              <a:path w="4786227" h="1124167">
                <a:moveTo>
                  <a:pt x="0" y="0"/>
                </a:moveTo>
                <a:lnTo>
                  <a:pt x="4786227" y="0"/>
                </a:lnTo>
                <a:lnTo>
                  <a:pt x="4786227" y="1124167"/>
                </a:lnTo>
                <a:lnTo>
                  <a:pt x="0" y="1124167"/>
                </a:lnTo>
                <a:lnTo>
                  <a:pt x="0" y="0"/>
                </a:lnTo>
                <a:close/>
              </a:path>
            </a:pathLst>
          </a:custGeom>
          <a:blipFill>
            <a:blip r:embed="rId3"/>
            <a:stretch>
              <a:fillRect t="-20637"/>
            </a:stretch>
          </a:blipFill>
        </p:spPr>
        <p:txBody>
          <a:bodyPr/>
          <a:lstStyle/>
          <a:p>
            <a:endParaRPr lang="en-GB" dirty="0"/>
          </a:p>
        </p:txBody>
      </p:sp>
      <p:sp>
        <p:nvSpPr>
          <p:cNvPr id="7" name="Freeform 7"/>
          <p:cNvSpPr/>
          <p:nvPr/>
        </p:nvSpPr>
        <p:spPr>
          <a:xfrm rot="-10800000">
            <a:off x="4189092" y="269742"/>
            <a:ext cx="4625724" cy="1005895"/>
          </a:xfrm>
          <a:custGeom>
            <a:avLst/>
            <a:gdLst/>
            <a:ahLst/>
            <a:cxnLst/>
            <a:rect l="l" t="t" r="r" b="b"/>
            <a:pathLst>
              <a:path w="5720727" h="1508842">
                <a:moveTo>
                  <a:pt x="0" y="0"/>
                </a:moveTo>
                <a:lnTo>
                  <a:pt x="5720726" y="0"/>
                </a:lnTo>
                <a:lnTo>
                  <a:pt x="5720726" y="1508842"/>
                </a:lnTo>
                <a:lnTo>
                  <a:pt x="0" y="15088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4638206" y="517262"/>
            <a:ext cx="3813818" cy="508922"/>
          </a:xfrm>
          <a:prstGeom prst="rect">
            <a:avLst/>
          </a:prstGeom>
        </p:spPr>
        <p:txBody>
          <a:bodyPr wrap="square" lIns="0" tIns="0" rIns="0" bIns="0" rtlCol="0" anchor="t">
            <a:spAutoFit/>
          </a:bodyPr>
          <a:lstStyle/>
          <a:p>
            <a:pPr marR="0" lvl="0">
              <a:lnSpc>
                <a:spcPct val="107000"/>
              </a:lnSpc>
              <a:spcBef>
                <a:spcPts val="1200"/>
              </a:spcBef>
              <a:spcAft>
                <a:spcPts val="0"/>
              </a:spcAft>
            </a:pPr>
            <a:r>
              <a:rPr lang="en-US" sz="3200" b="1" dirty="0">
                <a:solidFill>
                  <a:srgbClr val="143244"/>
                </a:solidFill>
                <a:latin typeface="Aptos" panose="020B0004020202020204" pitchFamily="34" charset="0"/>
                <a:ea typeface="Microsoft JhengHei" panose="020B0604030504040204" pitchFamily="34" charset="-120"/>
              </a:rPr>
              <a:t>Operational Barriers </a:t>
            </a:r>
            <a:endParaRPr lang="en-GB" sz="3200" b="1" dirty="0">
              <a:solidFill>
                <a:srgbClr val="143244"/>
              </a:solidFill>
              <a:latin typeface="Aptos" panose="020B0004020202020204" pitchFamily="34" charset="0"/>
              <a:ea typeface="Microsoft JhengHei" panose="020B0604030504040204" pitchFamily="34" charset="-120"/>
            </a:endParaRPr>
          </a:p>
        </p:txBody>
      </p:sp>
      <p:sp>
        <p:nvSpPr>
          <p:cNvPr id="9" name="TextBox 9"/>
          <p:cNvSpPr txBox="1"/>
          <p:nvPr/>
        </p:nvSpPr>
        <p:spPr>
          <a:xfrm>
            <a:off x="1327951" y="1553749"/>
            <a:ext cx="5645873" cy="446148"/>
          </a:xfrm>
          <a:prstGeom prst="rect">
            <a:avLst/>
          </a:prstGeom>
        </p:spPr>
        <p:txBody>
          <a:bodyPr wrap="square" lIns="0" tIns="0" rIns="0" bIns="0" rtlCol="0" anchor="t">
            <a:spAutoFit/>
          </a:bodyPr>
          <a:lstStyle/>
          <a:p>
            <a:pPr>
              <a:lnSpc>
                <a:spcPts val="3733"/>
              </a:lnSpc>
            </a:pPr>
            <a:r>
              <a:rPr lang="en-US" sz="2400" b="1" dirty="0">
                <a:solidFill>
                  <a:srgbClr val="000000"/>
                </a:solidFill>
                <a:ea typeface="Microsoft JhengHei" panose="020B0604030504040204" pitchFamily="34" charset="-120"/>
                <a:cs typeface="Canva Sans"/>
                <a:sym typeface="Canva Sans"/>
              </a:rPr>
              <a:t>A.  Discriminatory or Inflexible Policies </a:t>
            </a:r>
          </a:p>
        </p:txBody>
      </p:sp>
      <p:sp>
        <p:nvSpPr>
          <p:cNvPr id="10" name="TextBox 10"/>
          <p:cNvSpPr txBox="1"/>
          <p:nvPr/>
        </p:nvSpPr>
        <p:spPr>
          <a:xfrm>
            <a:off x="1122954" y="2841731"/>
            <a:ext cx="6024296" cy="3680944"/>
          </a:xfrm>
          <a:prstGeom prst="rect">
            <a:avLst/>
          </a:prstGeom>
        </p:spPr>
        <p:txBody>
          <a:bodyPr wrap="square" lIns="0" tIns="0" rIns="0" bIns="0" rtlCol="0" anchor="t">
            <a:spAutoFit/>
          </a:bodyPr>
          <a:lstStyle/>
          <a:p>
            <a:pPr marL="342900" marR="0" lvl="0" indent="-342900" algn="just">
              <a:lnSpc>
                <a:spcPct val="107000"/>
              </a:lnSpc>
              <a:spcBef>
                <a:spcPts val="0"/>
              </a:spcBef>
              <a:spcAft>
                <a:spcPts val="1200"/>
              </a:spcAft>
              <a:buFont typeface="Symbol" panose="05050102010706020507" pitchFamily="18" charset="2"/>
              <a:buChar char=""/>
            </a:pPr>
            <a:r>
              <a:rPr lang="en-US" sz="1800" b="1" dirty="0">
                <a:effectLst/>
                <a:ea typeface="PMingLiU" panose="02020500000000000000" pitchFamily="18" charset="-120"/>
                <a:cs typeface="Times New Roman" panose="02020603050405020304" pitchFamily="18" charset="0"/>
              </a:rPr>
              <a:t>Require Designated Staff to Provide Basic Services without Reasonable Justification: </a:t>
            </a:r>
            <a:r>
              <a:rPr lang="en-US" sz="1800" dirty="0">
                <a:effectLst/>
                <a:ea typeface="PMingLiU" panose="02020500000000000000" pitchFamily="18" charset="-120"/>
                <a:cs typeface="Times New Roman" panose="02020603050405020304" pitchFamily="18" charset="0"/>
              </a:rPr>
              <a:t>A banking service provider established a requirement in its </a:t>
            </a:r>
            <a:r>
              <a:rPr lang="en-US" sz="1800" b="1" dirty="0">
                <a:solidFill>
                  <a:schemeClr val="accent2"/>
                </a:solidFill>
                <a:effectLst/>
                <a:ea typeface="PMingLiU" panose="02020500000000000000" pitchFamily="18" charset="-120"/>
                <a:cs typeface="Times New Roman" panose="02020603050405020304" pitchFamily="18" charset="0"/>
              </a:rPr>
              <a:t>internal guidelines</a:t>
            </a:r>
            <a:r>
              <a:rPr lang="en-US" sz="1800" dirty="0">
                <a:effectLst/>
                <a:ea typeface="PMingLiU" panose="02020500000000000000" pitchFamily="18" charset="-120"/>
                <a:cs typeface="Times New Roman" panose="02020603050405020304" pitchFamily="18" charset="0"/>
              </a:rPr>
              <a:t>, stating that staff of </a:t>
            </a:r>
            <a:r>
              <a:rPr lang="en-US" b="1" dirty="0">
                <a:solidFill>
                  <a:schemeClr val="accent2"/>
                </a:solidFill>
                <a:ea typeface="PMingLiU" panose="02020500000000000000" pitchFamily="18" charset="-120"/>
                <a:cs typeface="Times New Roman" panose="02020603050405020304" pitchFamily="18" charset="0"/>
              </a:rPr>
              <a:t>a designated rank </a:t>
            </a:r>
            <a:r>
              <a:rPr lang="en-US" sz="1800" dirty="0">
                <a:effectLst/>
                <a:ea typeface="PMingLiU" panose="02020500000000000000" pitchFamily="18" charset="-120"/>
                <a:cs typeface="Times New Roman" panose="02020603050405020304" pitchFamily="18" charset="0"/>
              </a:rPr>
              <a:t>were required to </a:t>
            </a:r>
            <a:r>
              <a:rPr lang="en-US" b="1" dirty="0">
                <a:solidFill>
                  <a:schemeClr val="accent2"/>
                </a:solidFill>
                <a:ea typeface="PMingLiU" panose="02020500000000000000" pitchFamily="18" charset="-120"/>
                <a:cs typeface="Times New Roman" panose="02020603050405020304" pitchFamily="18" charset="0"/>
              </a:rPr>
              <a:t>witness</a:t>
            </a:r>
            <a:r>
              <a:rPr lang="en-US" sz="1800" dirty="0">
                <a:effectLst/>
                <a:ea typeface="PMingLiU" panose="02020500000000000000" pitchFamily="18" charset="-120"/>
                <a:cs typeface="Times New Roman" panose="02020603050405020304" pitchFamily="18" charset="0"/>
              </a:rPr>
              <a:t> a customer with visual impairments when opening a bank account. Due to an insufficient number of staff holding the designated rank at the time, the customer with visual impairments was unable to access the service.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ea typeface="PMingLiU" panose="02020500000000000000" pitchFamily="18" charset="-120"/>
                <a:cs typeface="Times New Roman" panose="02020603050405020304" pitchFamily="18" charset="0"/>
              </a:rPr>
              <a:t>This requirement was found to be more stringent for PWDs than for non-PWDs, as industry practice only stipulates that </a:t>
            </a:r>
            <a:r>
              <a:rPr lang="en-US" b="1" dirty="0">
                <a:solidFill>
                  <a:schemeClr val="accent2"/>
                </a:solidFill>
                <a:ea typeface="PMingLiU" panose="02020500000000000000" pitchFamily="18" charset="-120"/>
                <a:cs typeface="Times New Roman" panose="02020603050405020304" pitchFamily="18" charset="0"/>
              </a:rPr>
              <a:t>a staff member act as a witness, without specifying a designated rank</a:t>
            </a:r>
            <a:r>
              <a:rPr lang="en-US" sz="1800" dirty="0">
                <a:effectLst/>
                <a:ea typeface="PMingLiU" panose="02020500000000000000" pitchFamily="18" charset="-120"/>
                <a:cs typeface="Times New Roman" panose="02020603050405020304" pitchFamily="18" charset="0"/>
              </a:rPr>
              <a:t>.</a:t>
            </a:r>
            <a:endParaRPr lang="en-GB" sz="1800" dirty="0">
              <a:effectLst/>
              <a:ea typeface="PMingLiU" panose="02020500000000000000" pitchFamily="18" charset="-12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9ACF4FDB-27FE-9F6E-6817-7C1C123941E1}"/>
              </a:ext>
            </a:extLst>
          </p:cNvPr>
          <p:cNvSpPr>
            <a:spLocks noGrp="1"/>
          </p:cNvSpPr>
          <p:nvPr>
            <p:ph type="sldNum" sz="quarter" idx="12"/>
          </p:nvPr>
        </p:nvSpPr>
        <p:spPr/>
        <p:txBody>
          <a:bodyPr/>
          <a:lstStyle/>
          <a:p>
            <a:fld id="{9A5BE717-E9C5-45BB-98B0-2DF601995263}" type="slidenum">
              <a:rPr lang="en-US" smtClean="0"/>
              <a:t>13</a:t>
            </a:fld>
            <a:endParaRPr lang="en-US"/>
          </a:p>
        </p:txBody>
      </p:sp>
      <p:pic>
        <p:nvPicPr>
          <p:cNvPr id="13" name="Picture 12">
            <a:extLst>
              <a:ext uri="{FF2B5EF4-FFF2-40B4-BE49-F238E27FC236}">
                <a16:creationId xmlns:a16="http://schemas.microsoft.com/office/drawing/2014/main" id="{058D6BFC-D72C-85A6-3072-9D3722FFCEFF}"/>
              </a:ext>
            </a:extLst>
          </p:cNvPr>
          <p:cNvPicPr>
            <a:picLocks noChangeAspect="1"/>
          </p:cNvPicPr>
          <p:nvPr/>
        </p:nvPicPr>
        <p:blipFill>
          <a:blip r:embed="rId6"/>
          <a:stretch>
            <a:fillRect/>
          </a:stretch>
        </p:blipFill>
        <p:spPr>
          <a:xfrm>
            <a:off x="7425704" y="3627361"/>
            <a:ext cx="4323266" cy="19056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952" y="612900"/>
            <a:ext cx="5296726" cy="686169"/>
            <a:chOff x="0" y="0"/>
            <a:chExt cx="2422095" cy="313772"/>
          </a:xfrm>
        </p:grpSpPr>
        <p:sp>
          <p:nvSpPr>
            <p:cNvPr id="3" name="Freeform 3"/>
            <p:cNvSpPr/>
            <p:nvPr/>
          </p:nvSpPr>
          <p:spPr>
            <a:xfrm>
              <a:off x="0" y="0"/>
              <a:ext cx="2422095" cy="313772"/>
            </a:xfrm>
            <a:custGeom>
              <a:avLst/>
              <a:gdLst/>
              <a:ahLst/>
              <a:cxnLst/>
              <a:rect l="l" t="t" r="r" b="b"/>
              <a:pathLst>
                <a:path w="2422095" h="313772">
                  <a:moveTo>
                    <a:pt x="14616" y="0"/>
                  </a:moveTo>
                  <a:lnTo>
                    <a:pt x="2407478" y="0"/>
                  </a:lnTo>
                  <a:cubicBezTo>
                    <a:pt x="2415551" y="0"/>
                    <a:pt x="2422095" y="6544"/>
                    <a:pt x="2422095" y="14616"/>
                  </a:cubicBezTo>
                  <a:lnTo>
                    <a:pt x="2422095" y="299156"/>
                  </a:lnTo>
                  <a:cubicBezTo>
                    <a:pt x="2422095" y="307228"/>
                    <a:pt x="2415551" y="313772"/>
                    <a:pt x="2407478" y="313772"/>
                  </a:cubicBezTo>
                  <a:lnTo>
                    <a:pt x="14616" y="313772"/>
                  </a:lnTo>
                  <a:cubicBezTo>
                    <a:pt x="6544" y="313772"/>
                    <a:pt x="0" y="307228"/>
                    <a:pt x="0" y="299156"/>
                  </a:cubicBezTo>
                  <a:lnTo>
                    <a:pt x="0" y="14616"/>
                  </a:lnTo>
                  <a:cubicBezTo>
                    <a:pt x="0" y="6544"/>
                    <a:pt x="6544" y="0"/>
                    <a:pt x="14616" y="0"/>
                  </a:cubicBezTo>
                  <a:close/>
                </a:path>
              </a:pathLst>
            </a:custGeom>
            <a:solidFill>
              <a:srgbClr val="F5932F"/>
            </a:solidFill>
            <a:ln cap="sq">
              <a:noFill/>
              <a:prstDash val="solid"/>
              <a:miter/>
            </a:ln>
          </p:spPr>
        </p:sp>
        <p:sp>
          <p:nvSpPr>
            <p:cNvPr id="4" name="TextBox 4"/>
            <p:cNvSpPr txBox="1"/>
            <p:nvPr/>
          </p:nvSpPr>
          <p:spPr>
            <a:xfrm>
              <a:off x="0" y="-38100"/>
              <a:ext cx="2422095" cy="351872"/>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1015999" y="1408483"/>
            <a:ext cx="3190818" cy="749445"/>
          </a:xfrm>
          <a:custGeom>
            <a:avLst/>
            <a:gdLst/>
            <a:ahLst/>
            <a:cxnLst/>
            <a:rect l="l" t="t" r="r" b="b"/>
            <a:pathLst>
              <a:path w="4786227" h="1124167">
                <a:moveTo>
                  <a:pt x="0" y="0"/>
                </a:moveTo>
                <a:lnTo>
                  <a:pt x="4786227" y="0"/>
                </a:lnTo>
                <a:lnTo>
                  <a:pt x="4786227" y="1124167"/>
                </a:lnTo>
                <a:lnTo>
                  <a:pt x="0" y="1124167"/>
                </a:lnTo>
                <a:lnTo>
                  <a:pt x="0" y="0"/>
                </a:lnTo>
                <a:close/>
              </a:path>
            </a:pathLst>
          </a:custGeom>
          <a:blipFill>
            <a:blip r:embed="rId2"/>
            <a:stretch>
              <a:fillRect/>
            </a:stretch>
          </a:blipFill>
        </p:spPr>
      </p:sp>
      <p:sp>
        <p:nvSpPr>
          <p:cNvPr id="6" name="Freeform 6"/>
          <p:cNvSpPr/>
          <p:nvPr/>
        </p:nvSpPr>
        <p:spPr>
          <a:xfrm rot="-2294211">
            <a:off x="-30472" y="4598231"/>
            <a:ext cx="1105973" cy="1095570"/>
          </a:xfrm>
          <a:custGeom>
            <a:avLst/>
            <a:gdLst/>
            <a:ahLst/>
            <a:cxnLst/>
            <a:rect l="l" t="t" r="r" b="b"/>
            <a:pathLst>
              <a:path w="2089326" h="2089326">
                <a:moveTo>
                  <a:pt x="0" y="0"/>
                </a:moveTo>
                <a:lnTo>
                  <a:pt x="2089326" y="0"/>
                </a:lnTo>
                <a:lnTo>
                  <a:pt x="2089326" y="2089326"/>
                </a:lnTo>
                <a:lnTo>
                  <a:pt x="0" y="20893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327952" y="681412"/>
            <a:ext cx="5296726" cy="437107"/>
          </a:xfrm>
          <a:prstGeom prst="rect">
            <a:avLst/>
          </a:prstGeom>
        </p:spPr>
        <p:txBody>
          <a:bodyPr wrap="square" lIns="0" tIns="0" rIns="0" bIns="0" rtlCol="0" anchor="t">
            <a:spAutoFit/>
          </a:bodyPr>
          <a:lstStyle/>
          <a:p>
            <a:pPr>
              <a:lnSpc>
                <a:spcPts val="3733"/>
              </a:lnSpc>
            </a:pPr>
            <a:r>
              <a:rPr lang="en-US" sz="2400" b="1" dirty="0">
                <a:solidFill>
                  <a:srgbClr val="000000"/>
                </a:solidFill>
                <a:ea typeface="Microsoft JhengHei" panose="020B0604030504040204" pitchFamily="34" charset="-120"/>
                <a:cs typeface="Canva Sans"/>
                <a:sym typeface="Canva Sans"/>
              </a:rPr>
              <a:t>A.  Discriminatory or Inflexible Policies </a:t>
            </a:r>
          </a:p>
        </p:txBody>
      </p:sp>
      <p:sp>
        <p:nvSpPr>
          <p:cNvPr id="11" name="TextBox 11"/>
          <p:cNvSpPr txBox="1"/>
          <p:nvPr/>
        </p:nvSpPr>
        <p:spPr>
          <a:xfrm>
            <a:off x="1104509" y="2192659"/>
            <a:ext cx="4587164" cy="3993466"/>
          </a:xfrm>
          <a:prstGeom prst="rect">
            <a:avLst/>
          </a:prstGeom>
        </p:spPr>
        <p:txBody>
          <a:bodyPr wrap="square" lIns="0" tIns="0" rIns="0" bIns="0" rtlCol="0" anchor="t">
            <a:spAutoFit/>
          </a:bodyPr>
          <a:lstStyle/>
          <a:p>
            <a:pPr marL="285750" marR="0" lvl="0" indent="-285750" algn="just">
              <a:lnSpc>
                <a:spcPct val="107000"/>
              </a:lnSpc>
              <a:spcBef>
                <a:spcPts val="0"/>
              </a:spcBef>
              <a:spcAft>
                <a:spcPts val="1200"/>
              </a:spcAft>
              <a:buFont typeface="Arial" panose="020B0604020202020204" pitchFamily="34" charset="0"/>
              <a:buChar char="•"/>
            </a:pPr>
            <a:r>
              <a:rPr lang="en-US" sz="1800" b="1" dirty="0">
                <a:effectLst/>
                <a:ea typeface="PMingLiU" panose="02020500000000000000" pitchFamily="18" charset="-120"/>
                <a:cs typeface="Times New Roman" panose="02020603050405020304" pitchFamily="18" charset="0"/>
              </a:rPr>
              <a:t>Refund Option Not Accessible to All:                           </a:t>
            </a:r>
            <a:r>
              <a:rPr lang="en-US" sz="1800" dirty="0">
                <a:effectLst/>
                <a:ea typeface="PMingLiU" panose="02020500000000000000" pitchFamily="18" charset="-120"/>
                <a:cs typeface="Times New Roman" panose="02020603050405020304" pitchFamily="18" charset="0"/>
              </a:rPr>
              <a:t>A customer with a disability purchased a drama ticket online. After the drama was cancelled, the event </a:t>
            </a:r>
            <a:r>
              <a:rPr lang="en-US" sz="1800" dirty="0" err="1">
                <a:effectLst/>
                <a:ea typeface="PMingLiU" panose="02020500000000000000" pitchFamily="18" charset="-120"/>
                <a:cs typeface="Times New Roman" panose="02020603050405020304" pitchFamily="18" charset="0"/>
              </a:rPr>
              <a:t>organiser</a:t>
            </a:r>
            <a:r>
              <a:rPr lang="en-US" sz="1800" dirty="0">
                <a:effectLst/>
                <a:ea typeface="PMingLiU" panose="02020500000000000000" pitchFamily="18" charset="-120"/>
                <a:cs typeface="Times New Roman" panose="02020603050405020304" pitchFamily="18" charset="0"/>
              </a:rPr>
              <a:t> offered </a:t>
            </a:r>
            <a:r>
              <a:rPr lang="en-US" sz="1800" b="1" dirty="0">
                <a:solidFill>
                  <a:schemeClr val="accent2"/>
                </a:solidFill>
                <a:effectLst/>
                <a:ea typeface="PMingLiU" panose="02020500000000000000" pitchFamily="18" charset="-120"/>
                <a:cs typeface="Times New Roman" panose="02020603050405020304" pitchFamily="18" charset="0"/>
              </a:rPr>
              <a:t>only one refund option</a:t>
            </a:r>
            <a:r>
              <a:rPr lang="en-US" sz="1800" dirty="0">
                <a:effectLst/>
                <a:ea typeface="PMingLiU" panose="02020500000000000000" pitchFamily="18" charset="-120"/>
                <a:cs typeface="Times New Roman" panose="02020603050405020304" pitchFamily="18" charset="0"/>
              </a:rPr>
              <a:t>, requiring all customers to visit a designated venue in person for a cash refund. </a:t>
            </a:r>
          </a:p>
          <a:p>
            <a:pPr marL="285750" marR="0" lvl="0" indent="-285750" algn="just">
              <a:lnSpc>
                <a:spcPct val="107000"/>
              </a:lnSpc>
              <a:spcBef>
                <a:spcPts val="0"/>
              </a:spcBef>
              <a:spcAft>
                <a:spcPts val="0"/>
              </a:spcAft>
              <a:buFont typeface="Arial" panose="020B0604020202020204" pitchFamily="34" charset="0"/>
              <a:buChar char="•"/>
            </a:pPr>
            <a:r>
              <a:rPr lang="en-US" sz="1800" dirty="0">
                <a:effectLst/>
                <a:ea typeface="PMingLiU" panose="02020500000000000000" pitchFamily="18" charset="-120"/>
                <a:cs typeface="Times New Roman" panose="02020603050405020304" pitchFamily="18" charset="0"/>
              </a:rPr>
              <a:t>Some customers with certain disabilities who may </a:t>
            </a:r>
            <a:r>
              <a:rPr lang="en-US" b="1" dirty="0">
                <a:solidFill>
                  <a:schemeClr val="accent2"/>
                </a:solidFill>
                <a:ea typeface="PMingLiU" panose="02020500000000000000" pitchFamily="18" charset="-120"/>
                <a:cs typeface="Times New Roman" panose="02020603050405020304" pitchFamily="18" charset="0"/>
              </a:rPr>
              <a:t>experience more difficulties </a:t>
            </a:r>
            <a:r>
              <a:rPr lang="en-US" sz="1800" dirty="0">
                <a:effectLst/>
                <a:ea typeface="PMingLiU" panose="02020500000000000000" pitchFamily="18" charset="-120"/>
                <a:cs typeface="Times New Roman" panose="02020603050405020304" pitchFamily="18" charset="0"/>
              </a:rPr>
              <a:t>should be given </a:t>
            </a:r>
            <a:r>
              <a:rPr lang="en-US" b="1" dirty="0">
                <a:solidFill>
                  <a:schemeClr val="accent2"/>
                </a:solidFill>
                <a:ea typeface="PMingLiU" panose="02020500000000000000" pitchFamily="18" charset="-120"/>
                <a:cs typeface="Times New Roman" panose="02020603050405020304" pitchFamily="18" charset="0"/>
              </a:rPr>
              <a:t>more attention </a:t>
            </a:r>
            <a:r>
              <a:rPr lang="en-US" sz="1800" dirty="0">
                <a:effectLst/>
                <a:ea typeface="PMingLiU" panose="02020500000000000000" pitchFamily="18" charset="-120"/>
                <a:cs typeface="Times New Roman" panose="02020603050405020304" pitchFamily="18" charset="0"/>
              </a:rPr>
              <a:t>in this policy design process, such as providing </a:t>
            </a:r>
            <a:r>
              <a:rPr lang="en-US" b="1" dirty="0">
                <a:solidFill>
                  <a:schemeClr val="accent2"/>
                </a:solidFill>
                <a:ea typeface="PMingLiU" panose="02020500000000000000" pitchFamily="18" charset="-120"/>
                <a:cs typeface="Times New Roman" panose="02020603050405020304" pitchFamily="18" charset="0"/>
              </a:rPr>
              <a:t>alternative</a:t>
            </a:r>
            <a:r>
              <a:rPr lang="en-US" sz="1800" dirty="0">
                <a:effectLst/>
                <a:ea typeface="PMingLiU" panose="02020500000000000000" pitchFamily="18" charset="-120"/>
                <a:cs typeface="Times New Roman" panose="02020603050405020304" pitchFamily="18" charset="0"/>
              </a:rPr>
              <a:t> methods like refunds at different box offices or online.</a:t>
            </a:r>
            <a:endParaRPr lang="en-GB" sz="1800" dirty="0">
              <a:effectLst/>
              <a:ea typeface="PMingLiU" panose="02020500000000000000" pitchFamily="18" charset="-120"/>
              <a:cs typeface="Times New Roman" panose="02020603050405020304" pitchFamily="18" charset="0"/>
            </a:endParaRPr>
          </a:p>
        </p:txBody>
      </p:sp>
      <p:sp>
        <p:nvSpPr>
          <p:cNvPr id="12" name="TextBox 12"/>
          <p:cNvSpPr txBox="1"/>
          <p:nvPr/>
        </p:nvSpPr>
        <p:spPr>
          <a:xfrm>
            <a:off x="5924939" y="1661103"/>
            <a:ext cx="5744546" cy="4882555"/>
          </a:xfrm>
          <a:prstGeom prst="rect">
            <a:avLst/>
          </a:prstGeom>
        </p:spPr>
        <p:txBody>
          <a:bodyPr wrap="square" lIns="0" tIns="0" rIns="0" bIns="0" rtlCol="0" anchor="t">
            <a:spAutoFit/>
          </a:bodyPr>
          <a:lstStyle/>
          <a:p>
            <a:pPr marL="475338" lvl="1" indent="-285750" algn="just">
              <a:lnSpc>
                <a:spcPct val="107000"/>
              </a:lnSpc>
              <a:spcAft>
                <a:spcPts val="1200"/>
              </a:spcAft>
              <a:buFont typeface="Arial" panose="020B0604020202020204" pitchFamily="34" charset="0"/>
              <a:buChar char="•"/>
            </a:pPr>
            <a:r>
              <a:rPr lang="en-US" b="1" dirty="0">
                <a:solidFill>
                  <a:srgbClr val="000000"/>
                </a:solidFill>
                <a:ea typeface="Canva Sans"/>
                <a:cs typeface="Canva Sans"/>
                <a:sym typeface="Canva Sans"/>
              </a:rPr>
              <a:t>Obtaining Diagnostic Proof Within a Specified Timeframe:   </a:t>
            </a:r>
            <a:r>
              <a:rPr lang="en-US" dirty="0">
                <a:solidFill>
                  <a:srgbClr val="000000"/>
                </a:solidFill>
                <a:ea typeface="Canva Sans"/>
                <a:cs typeface="Canva Sans"/>
                <a:sym typeface="Canva Sans"/>
              </a:rPr>
              <a:t>A customer with diabetes presented a letter issued by </a:t>
            </a:r>
            <a:r>
              <a:rPr lang="en-US" b="1" dirty="0">
                <a:solidFill>
                  <a:schemeClr val="accent2"/>
                </a:solidFill>
                <a:ea typeface="PMingLiU" panose="02020500000000000000" pitchFamily="18" charset="-120"/>
                <a:cs typeface="Times New Roman" panose="02020603050405020304" pitchFamily="18" charset="0"/>
                <a:sym typeface="Canva Sans"/>
              </a:rPr>
              <a:t>a public hospital certifying </a:t>
            </a:r>
            <a:r>
              <a:rPr lang="en-US" dirty="0">
                <a:solidFill>
                  <a:srgbClr val="000000"/>
                </a:solidFill>
                <a:ea typeface="Canva Sans"/>
                <a:cs typeface="Canva Sans"/>
                <a:sym typeface="Canva Sans"/>
              </a:rPr>
              <a:t>his/ her diagnosis and condition, as well as the necessity to carry medical supplies (syringes, needles and insulin) in carry-on baggage when checking in. The airline rejected this, claiming that the customer had to provide </a:t>
            </a:r>
            <a:r>
              <a:rPr lang="en-US" b="1" dirty="0">
                <a:solidFill>
                  <a:schemeClr val="accent2"/>
                </a:solidFill>
                <a:ea typeface="PMingLiU" panose="02020500000000000000" pitchFamily="18" charset="-120"/>
                <a:cs typeface="Times New Roman" panose="02020603050405020304" pitchFamily="18" charset="0"/>
                <a:sym typeface="Canva Sans"/>
              </a:rPr>
              <a:t>a declaration completed by a doctor within ten days before the flight departure date</a:t>
            </a:r>
            <a:r>
              <a:rPr lang="en-US" dirty="0">
                <a:solidFill>
                  <a:srgbClr val="000000"/>
                </a:solidFill>
                <a:ea typeface="Canva Sans"/>
                <a:cs typeface="Canva Sans"/>
                <a:sym typeface="Canva Sans"/>
              </a:rPr>
              <a:t>, using a </a:t>
            </a:r>
            <a:r>
              <a:rPr lang="en-US" b="1" dirty="0">
                <a:solidFill>
                  <a:schemeClr val="accent2"/>
                </a:solidFill>
                <a:ea typeface="PMingLiU" panose="02020500000000000000" pitchFamily="18" charset="-120"/>
                <a:cs typeface="Times New Roman" panose="02020603050405020304" pitchFamily="18" charset="0"/>
                <a:sym typeface="Canva Sans"/>
              </a:rPr>
              <a:t>designated form </a:t>
            </a:r>
            <a:r>
              <a:rPr lang="en-US" dirty="0">
                <a:solidFill>
                  <a:srgbClr val="000000"/>
                </a:solidFill>
                <a:ea typeface="Canva Sans"/>
                <a:cs typeface="Canva Sans"/>
                <a:sym typeface="Canva Sans"/>
              </a:rPr>
              <a:t>provided by the airline. </a:t>
            </a:r>
          </a:p>
          <a:p>
            <a:pPr marL="475338" lvl="1" indent="-285750" algn="just">
              <a:lnSpc>
                <a:spcPct val="107000"/>
              </a:lnSpc>
              <a:buFont typeface="Arial" panose="020B0604020202020204" pitchFamily="34" charset="0"/>
              <a:buChar char="•"/>
            </a:pPr>
            <a:r>
              <a:rPr lang="en-US" dirty="0">
                <a:solidFill>
                  <a:srgbClr val="000000"/>
                </a:solidFill>
                <a:ea typeface="Canva Sans"/>
                <a:cs typeface="Canva Sans"/>
                <a:sym typeface="Canva Sans"/>
              </a:rPr>
              <a:t>However, according to the Airport Authority Hong Kong, diabetic passengers are allowed to carry these medical supplies for in-flight use, subject to the </a:t>
            </a:r>
            <a:r>
              <a:rPr lang="en-US" b="1" dirty="0">
                <a:solidFill>
                  <a:schemeClr val="accent2"/>
                </a:solidFill>
                <a:ea typeface="PMingLiU" panose="02020500000000000000" pitchFamily="18" charset="-120"/>
                <a:cs typeface="Times New Roman" panose="02020603050405020304" pitchFamily="18" charset="0"/>
                <a:sym typeface="Canva Sans"/>
              </a:rPr>
              <a:t>provision of medical evidence </a:t>
            </a:r>
            <a:r>
              <a:rPr lang="en-US" dirty="0">
                <a:solidFill>
                  <a:srgbClr val="000000"/>
                </a:solidFill>
                <a:ea typeface="Canva Sans"/>
                <a:cs typeface="Canva Sans"/>
                <a:sym typeface="Canva Sans"/>
              </a:rPr>
              <a:t>only, with </a:t>
            </a:r>
            <a:r>
              <a:rPr lang="en-US" b="1" dirty="0">
                <a:solidFill>
                  <a:schemeClr val="accent2"/>
                </a:solidFill>
                <a:ea typeface="PMingLiU" panose="02020500000000000000" pitchFamily="18" charset="-120"/>
                <a:cs typeface="Times New Roman" panose="02020603050405020304" pitchFamily="18" charset="0"/>
                <a:sym typeface="Canva Sans"/>
              </a:rPr>
              <a:t>no restriction</a:t>
            </a:r>
            <a:r>
              <a:rPr lang="en-US" dirty="0">
                <a:solidFill>
                  <a:srgbClr val="000000"/>
                </a:solidFill>
                <a:ea typeface="Canva Sans"/>
                <a:cs typeface="Canva Sans"/>
                <a:sym typeface="Canva Sans"/>
              </a:rPr>
              <a:t> on completing airline-issued form(s) for a diagnosis within a specified timeframe.</a:t>
            </a:r>
          </a:p>
        </p:txBody>
      </p:sp>
      <p:sp>
        <p:nvSpPr>
          <p:cNvPr id="14" name="Freeform 5">
            <a:extLst>
              <a:ext uri="{FF2B5EF4-FFF2-40B4-BE49-F238E27FC236}">
                <a16:creationId xmlns:a16="http://schemas.microsoft.com/office/drawing/2014/main" id="{6CA85AA8-7E22-7EA7-8E48-4CAF5F09AB61}"/>
              </a:ext>
            </a:extLst>
          </p:cNvPr>
          <p:cNvSpPr/>
          <p:nvPr/>
        </p:nvSpPr>
        <p:spPr>
          <a:xfrm>
            <a:off x="7201803" y="899965"/>
            <a:ext cx="3190818" cy="749445"/>
          </a:xfrm>
          <a:custGeom>
            <a:avLst/>
            <a:gdLst/>
            <a:ahLst/>
            <a:cxnLst/>
            <a:rect l="l" t="t" r="r" b="b"/>
            <a:pathLst>
              <a:path w="4786227" h="1124167">
                <a:moveTo>
                  <a:pt x="0" y="0"/>
                </a:moveTo>
                <a:lnTo>
                  <a:pt x="4786227" y="0"/>
                </a:lnTo>
                <a:lnTo>
                  <a:pt x="4786227" y="1124167"/>
                </a:lnTo>
                <a:lnTo>
                  <a:pt x="0" y="1124167"/>
                </a:lnTo>
                <a:lnTo>
                  <a:pt x="0" y="0"/>
                </a:lnTo>
                <a:close/>
              </a:path>
            </a:pathLst>
          </a:custGeom>
          <a:blipFill>
            <a:blip r:embed="rId2"/>
            <a:stretch>
              <a:fillRect/>
            </a:stretch>
          </a:blipFill>
        </p:spPr>
      </p:sp>
      <p:sp>
        <p:nvSpPr>
          <p:cNvPr id="7" name="Slide Number Placeholder 6">
            <a:extLst>
              <a:ext uri="{FF2B5EF4-FFF2-40B4-BE49-F238E27FC236}">
                <a16:creationId xmlns:a16="http://schemas.microsoft.com/office/drawing/2014/main" id="{C1C59684-D95C-8032-C686-6BDC25078E9B}"/>
              </a:ext>
            </a:extLst>
          </p:cNvPr>
          <p:cNvSpPr>
            <a:spLocks noGrp="1"/>
          </p:cNvSpPr>
          <p:nvPr>
            <p:ph type="sldNum" sz="quarter" idx="12"/>
          </p:nvPr>
        </p:nvSpPr>
        <p:spPr/>
        <p:txBody>
          <a:bodyPr/>
          <a:lstStyle/>
          <a:p>
            <a:fld id="{9A5BE717-E9C5-45BB-98B0-2DF601995263}"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952" y="520588"/>
            <a:ext cx="7289528" cy="772849"/>
            <a:chOff x="0" y="0"/>
            <a:chExt cx="2961039" cy="364696"/>
          </a:xfrm>
          <a:solidFill>
            <a:srgbClr val="CC99FF"/>
          </a:solidFill>
        </p:grpSpPr>
        <p:sp>
          <p:nvSpPr>
            <p:cNvPr id="3" name="Freeform 3"/>
            <p:cNvSpPr/>
            <p:nvPr/>
          </p:nvSpPr>
          <p:spPr>
            <a:xfrm>
              <a:off x="0" y="0"/>
              <a:ext cx="2961039" cy="364696"/>
            </a:xfrm>
            <a:custGeom>
              <a:avLst/>
              <a:gdLst/>
              <a:ahLst/>
              <a:cxnLst/>
              <a:rect l="l" t="t" r="r" b="b"/>
              <a:pathLst>
                <a:path w="2961039" h="364696">
                  <a:moveTo>
                    <a:pt x="11956" y="0"/>
                  </a:moveTo>
                  <a:lnTo>
                    <a:pt x="2949083" y="0"/>
                  </a:lnTo>
                  <a:cubicBezTo>
                    <a:pt x="2955686" y="0"/>
                    <a:pt x="2961039" y="5353"/>
                    <a:pt x="2961039" y="11956"/>
                  </a:cubicBezTo>
                  <a:lnTo>
                    <a:pt x="2961039" y="352740"/>
                  </a:lnTo>
                  <a:cubicBezTo>
                    <a:pt x="2961039" y="355911"/>
                    <a:pt x="2959779" y="358952"/>
                    <a:pt x="2957537" y="361194"/>
                  </a:cubicBezTo>
                  <a:cubicBezTo>
                    <a:pt x="2955295" y="363436"/>
                    <a:pt x="2952254" y="364696"/>
                    <a:pt x="2949083" y="364696"/>
                  </a:cubicBezTo>
                  <a:lnTo>
                    <a:pt x="11956" y="364696"/>
                  </a:lnTo>
                  <a:cubicBezTo>
                    <a:pt x="8785" y="364696"/>
                    <a:pt x="5744" y="363436"/>
                    <a:pt x="3502" y="361194"/>
                  </a:cubicBezTo>
                  <a:cubicBezTo>
                    <a:pt x="1260" y="358952"/>
                    <a:pt x="0" y="355911"/>
                    <a:pt x="0" y="352740"/>
                  </a:cubicBezTo>
                  <a:lnTo>
                    <a:pt x="0" y="11956"/>
                  </a:lnTo>
                  <a:cubicBezTo>
                    <a:pt x="0" y="8785"/>
                    <a:pt x="1260" y="5744"/>
                    <a:pt x="3502" y="3502"/>
                  </a:cubicBezTo>
                  <a:cubicBezTo>
                    <a:pt x="5744" y="1260"/>
                    <a:pt x="8785" y="0"/>
                    <a:pt x="11956" y="0"/>
                  </a:cubicBezTo>
                  <a:close/>
                </a:path>
              </a:pathLst>
            </a:custGeom>
            <a:grpFill/>
            <a:ln cap="sq">
              <a:noFill/>
              <a:prstDash val="solid"/>
              <a:miter/>
            </a:ln>
          </p:spPr>
        </p:sp>
        <p:sp>
          <p:nvSpPr>
            <p:cNvPr id="4" name="TextBox 4"/>
            <p:cNvSpPr txBox="1"/>
            <p:nvPr/>
          </p:nvSpPr>
          <p:spPr>
            <a:xfrm>
              <a:off x="0" y="-38100"/>
              <a:ext cx="2961039" cy="402796"/>
            </a:xfrm>
            <a:prstGeom prst="rect">
              <a:avLst/>
            </a:prstGeom>
            <a:grpFill/>
          </p:spPr>
          <p:txBody>
            <a:bodyPr lIns="33867" tIns="33867" rIns="33867" bIns="33867" rtlCol="0" anchor="ctr"/>
            <a:lstStyle/>
            <a:p>
              <a:pPr algn="ctr">
                <a:lnSpc>
                  <a:spcPts val="1773"/>
                </a:lnSpc>
              </a:pPr>
              <a:endParaRPr sz="1200"/>
            </a:p>
          </p:txBody>
        </p:sp>
      </p:grpSp>
      <p:sp>
        <p:nvSpPr>
          <p:cNvPr id="5" name="Freeform 5"/>
          <p:cNvSpPr/>
          <p:nvPr/>
        </p:nvSpPr>
        <p:spPr>
          <a:xfrm>
            <a:off x="6604001" y="2053841"/>
            <a:ext cx="5362823" cy="3081675"/>
          </a:xfrm>
          <a:custGeom>
            <a:avLst/>
            <a:gdLst/>
            <a:ahLst/>
            <a:cxnLst/>
            <a:rect l="l" t="t" r="r" b="b"/>
            <a:pathLst>
              <a:path w="8044235" h="4622513">
                <a:moveTo>
                  <a:pt x="0" y="0"/>
                </a:moveTo>
                <a:lnTo>
                  <a:pt x="8044235" y="0"/>
                </a:lnTo>
                <a:lnTo>
                  <a:pt x="8044235" y="4622513"/>
                </a:lnTo>
                <a:lnTo>
                  <a:pt x="0" y="4622513"/>
                </a:lnTo>
                <a:lnTo>
                  <a:pt x="0" y="0"/>
                </a:lnTo>
                <a:close/>
              </a:path>
            </a:pathLst>
          </a:custGeom>
          <a:blipFill>
            <a:blip r:embed="rId2"/>
            <a:stretch>
              <a:fillRect/>
            </a:stretch>
          </a:blipFill>
        </p:spPr>
      </p:sp>
      <p:sp>
        <p:nvSpPr>
          <p:cNvPr id="6" name="Freeform 6"/>
          <p:cNvSpPr/>
          <p:nvPr/>
        </p:nvSpPr>
        <p:spPr>
          <a:xfrm>
            <a:off x="1236059" y="1380912"/>
            <a:ext cx="3200388" cy="568069"/>
          </a:xfrm>
          <a:custGeom>
            <a:avLst/>
            <a:gdLst/>
            <a:ahLst/>
            <a:cxnLst/>
            <a:rect l="l" t="t" r="r" b="b"/>
            <a:pathLst>
              <a:path w="4800582" h="852103">
                <a:moveTo>
                  <a:pt x="0" y="0"/>
                </a:moveTo>
                <a:lnTo>
                  <a:pt x="4800583" y="0"/>
                </a:lnTo>
                <a:lnTo>
                  <a:pt x="4800583" y="852104"/>
                </a:lnTo>
                <a:lnTo>
                  <a:pt x="0" y="852104"/>
                </a:lnTo>
                <a:lnTo>
                  <a:pt x="0" y="0"/>
                </a:lnTo>
                <a:close/>
              </a:path>
            </a:pathLst>
          </a:custGeom>
          <a:blipFill>
            <a:blip r:embed="rId3"/>
            <a:stretch>
              <a:fillRect/>
            </a:stretch>
          </a:blipFill>
        </p:spPr>
      </p:sp>
      <p:sp>
        <p:nvSpPr>
          <p:cNvPr id="7" name="TextBox 7"/>
          <p:cNvSpPr txBox="1"/>
          <p:nvPr/>
        </p:nvSpPr>
        <p:spPr>
          <a:xfrm>
            <a:off x="1236059" y="630167"/>
            <a:ext cx="8078629" cy="437107"/>
          </a:xfrm>
          <a:prstGeom prst="rect">
            <a:avLst/>
          </a:prstGeom>
        </p:spPr>
        <p:txBody>
          <a:bodyPr wrap="square" lIns="0" tIns="0" rIns="0" bIns="0" rtlCol="0" anchor="t">
            <a:spAutoFit/>
          </a:bodyPr>
          <a:lstStyle/>
          <a:p>
            <a:pPr marR="0" lvl="0">
              <a:lnSpc>
                <a:spcPts val="3733"/>
              </a:lnSpc>
              <a:spcBef>
                <a:spcPts val="200"/>
              </a:spcBef>
              <a:spcAft>
                <a:spcPts val="0"/>
              </a:spcAft>
            </a:pPr>
            <a:r>
              <a:rPr lang="en-US" sz="2200" b="1" dirty="0">
                <a:solidFill>
                  <a:srgbClr val="000000"/>
                </a:solidFill>
                <a:ea typeface="Microsoft JhengHei" panose="020B0604030504040204" pitchFamily="34" charset="-120"/>
              </a:rPr>
              <a:t>B. Lack of Guidelines, Policies or Briefings for Serving PWDs</a:t>
            </a:r>
            <a:endParaRPr lang="en-GB" sz="2200" b="1" dirty="0">
              <a:solidFill>
                <a:srgbClr val="000000"/>
              </a:solidFill>
              <a:ea typeface="Microsoft JhengHei" panose="020B0604030504040204" pitchFamily="34" charset="-120"/>
            </a:endParaRPr>
          </a:p>
        </p:txBody>
      </p:sp>
      <p:sp>
        <p:nvSpPr>
          <p:cNvPr id="8" name="TextBox 8"/>
          <p:cNvSpPr txBox="1"/>
          <p:nvPr/>
        </p:nvSpPr>
        <p:spPr>
          <a:xfrm>
            <a:off x="1236059" y="2198465"/>
            <a:ext cx="5011007" cy="2290627"/>
          </a:xfrm>
          <a:prstGeom prst="rect">
            <a:avLst/>
          </a:prstGeom>
        </p:spPr>
        <p:txBody>
          <a:bodyPr lIns="0" tIns="0" rIns="0" bIns="0" rtlCol="0" anchor="t">
            <a:spAutoFit/>
          </a:bodyPr>
          <a:lstStyle/>
          <a:p>
            <a:pPr marL="342900" marR="0" lvl="0" indent="-342900" algn="just">
              <a:lnSpc>
                <a:spcPct val="107000"/>
              </a:lnSpc>
              <a:spcBef>
                <a:spcPts val="0"/>
              </a:spcBef>
              <a:spcAft>
                <a:spcPts val="800"/>
              </a:spcAft>
              <a:buFont typeface="Symbol" panose="05050102010706020507" pitchFamily="18" charset="2"/>
              <a:buChar char=""/>
            </a:pPr>
            <a:r>
              <a:rPr lang="en-US" sz="2000" b="1" dirty="0">
                <a:effectLst/>
                <a:ea typeface="PMingLiU" panose="02020500000000000000" pitchFamily="18" charset="-120"/>
                <a:cs typeface="Times New Roman" panose="02020603050405020304" pitchFamily="18" charset="0"/>
              </a:rPr>
              <a:t>Guidelines and Briefings Unavailable</a:t>
            </a:r>
            <a:r>
              <a:rPr lang="en-US" sz="2000" dirty="0">
                <a:effectLst/>
                <a:ea typeface="PMingLiU" panose="02020500000000000000" pitchFamily="18" charset="-120"/>
                <a:cs typeface="Times New Roman" panose="02020603050405020304" pitchFamily="18" charset="0"/>
              </a:rPr>
              <a:t>:           A restaurant staff member asked a customer in a wheelchair to leave, citing </a:t>
            </a:r>
            <a:r>
              <a:rPr lang="en-US" sz="2000" b="1" dirty="0">
                <a:solidFill>
                  <a:schemeClr val="accent2"/>
                </a:solidFill>
                <a:effectLst/>
                <a:ea typeface="PMingLiU" panose="02020500000000000000" pitchFamily="18" charset="-120"/>
                <a:cs typeface="Times New Roman" panose="02020603050405020304" pitchFamily="18" charset="0"/>
              </a:rPr>
              <a:t>a lack of available seating despite vacant seats being present.</a:t>
            </a:r>
            <a:r>
              <a:rPr lang="en-US" sz="2000" dirty="0">
                <a:effectLst/>
                <a:ea typeface="PMingLiU" panose="02020500000000000000" pitchFamily="18" charset="-120"/>
                <a:cs typeface="Times New Roman" panose="02020603050405020304" pitchFamily="18" charset="0"/>
              </a:rPr>
              <a:t> It was later found that the restaurant had no guidelines or briefings in place for staff regarding accessibility issues.</a:t>
            </a:r>
            <a:endParaRPr lang="en-GB" sz="2000" dirty="0">
              <a:effectLst/>
              <a:ea typeface="PMingLiU" panose="02020500000000000000" pitchFamily="18" charset="-120"/>
              <a:cs typeface="Times New Roman" panose="02020603050405020304" pitchFamily="18" charset="0"/>
            </a:endParaRPr>
          </a:p>
        </p:txBody>
      </p:sp>
      <p:sp>
        <p:nvSpPr>
          <p:cNvPr id="12" name="TextBox 8">
            <a:extLst>
              <a:ext uri="{FF2B5EF4-FFF2-40B4-BE49-F238E27FC236}">
                <a16:creationId xmlns:a16="http://schemas.microsoft.com/office/drawing/2014/main" id="{55C5B829-4BEA-4734-FBF3-7D522427A331}"/>
              </a:ext>
            </a:extLst>
          </p:cNvPr>
          <p:cNvSpPr txBox="1"/>
          <p:nvPr/>
        </p:nvSpPr>
        <p:spPr>
          <a:xfrm>
            <a:off x="1223927" y="4659670"/>
            <a:ext cx="5011007" cy="1302664"/>
          </a:xfrm>
          <a:prstGeom prst="rect">
            <a:avLst/>
          </a:prstGeom>
        </p:spPr>
        <p:txBody>
          <a:bodyPr lIns="0" tIns="0" rIns="0" bIns="0" rtlCol="0" anchor="t">
            <a:spAutoFit/>
          </a:bodyPr>
          <a:lstStyle/>
          <a:p>
            <a:pPr marL="342900" indent="-342900" algn="just">
              <a:lnSpc>
                <a:spcPct val="107000"/>
              </a:lnSpc>
              <a:spcAft>
                <a:spcPts val="800"/>
              </a:spcAft>
              <a:buFont typeface="Symbol" panose="05050102010706020507" pitchFamily="18" charset="2"/>
              <a:buChar char=""/>
            </a:pPr>
            <a:r>
              <a:rPr lang="en-US" sz="2000" b="1" dirty="0">
                <a:ea typeface="PMingLiU" panose="02020500000000000000" pitchFamily="18" charset="-120"/>
                <a:cs typeface="Times New Roman" panose="02020603050405020304" pitchFamily="18" charset="0"/>
                <a:sym typeface="DM Sans"/>
              </a:rPr>
              <a:t>Other example: </a:t>
            </a:r>
            <a:r>
              <a:rPr lang="en-US" sz="2000" dirty="0">
                <a:ea typeface="PMingLiU" panose="02020500000000000000" pitchFamily="18" charset="-120"/>
                <a:cs typeface="Times New Roman" panose="02020603050405020304" pitchFamily="18" charset="0"/>
                <a:sym typeface="DM Sans"/>
              </a:rPr>
              <a:t>A</a:t>
            </a:r>
            <a:r>
              <a:rPr lang="en-US" altLang="zh-TW" sz="2000" dirty="0">
                <a:ea typeface="PMingLiU" panose="02020500000000000000" pitchFamily="18" charset="-120"/>
                <a:cs typeface="Times New Roman" panose="02020603050405020304" pitchFamily="18" charset="0"/>
                <a:sym typeface="DM Sans"/>
              </a:rPr>
              <a:t> customer with eczema </a:t>
            </a:r>
            <a:r>
              <a:rPr lang="en-US" altLang="zh-TW" sz="2000" b="1" dirty="0">
                <a:solidFill>
                  <a:schemeClr val="accent2"/>
                </a:solidFill>
                <a:ea typeface="PMingLiU" panose="02020500000000000000" pitchFamily="18" charset="-120"/>
                <a:cs typeface="Times New Roman" panose="02020603050405020304" pitchFamily="18" charset="0"/>
                <a:sym typeface="DM Sans"/>
              </a:rPr>
              <a:t>was denied service </a:t>
            </a:r>
            <a:r>
              <a:rPr lang="en-US" altLang="zh-TW" sz="2000" dirty="0">
                <a:ea typeface="PMingLiU" panose="02020500000000000000" pitchFamily="18" charset="-120"/>
                <a:cs typeface="Times New Roman" panose="02020603050405020304" pitchFamily="18" charset="0"/>
                <a:sym typeface="DM Sans"/>
              </a:rPr>
              <a:t>by a staff member who misinterpreted </a:t>
            </a:r>
            <a:r>
              <a:rPr lang="en-US" altLang="zh-TW" sz="2000" b="1" dirty="0">
                <a:solidFill>
                  <a:schemeClr val="accent2"/>
                </a:solidFill>
                <a:ea typeface="PMingLiU" panose="02020500000000000000" pitchFamily="18" charset="-120"/>
                <a:cs typeface="Times New Roman" panose="02020603050405020304" pitchFamily="18" charset="0"/>
                <a:sym typeface="DM Sans"/>
              </a:rPr>
              <a:t>a notice for customers </a:t>
            </a:r>
            <a:r>
              <a:rPr lang="en-US" altLang="zh-TW" sz="2000" dirty="0">
                <a:ea typeface="PMingLiU" panose="02020500000000000000" pitchFamily="18" charset="-120"/>
                <a:cs typeface="Times New Roman" panose="02020603050405020304" pitchFamily="18" charset="0"/>
                <a:sym typeface="DM Sans"/>
              </a:rPr>
              <a:t>seeking further assistance. </a:t>
            </a:r>
            <a:endParaRPr lang="en-US" sz="2000" dirty="0">
              <a:ea typeface="PMingLiU" panose="02020500000000000000" pitchFamily="18" charset="-120"/>
              <a:cs typeface="Times New Roman" panose="02020603050405020304" pitchFamily="18" charset="0"/>
              <a:sym typeface="DM Sans"/>
            </a:endParaRPr>
          </a:p>
        </p:txBody>
      </p:sp>
      <p:sp>
        <p:nvSpPr>
          <p:cNvPr id="9" name="Slide Number Placeholder 8">
            <a:extLst>
              <a:ext uri="{FF2B5EF4-FFF2-40B4-BE49-F238E27FC236}">
                <a16:creationId xmlns:a16="http://schemas.microsoft.com/office/drawing/2014/main" id="{023B0EA0-FD16-2F0C-0AF9-CD1116EA31D4}"/>
              </a:ext>
            </a:extLst>
          </p:cNvPr>
          <p:cNvSpPr>
            <a:spLocks noGrp="1"/>
          </p:cNvSpPr>
          <p:nvPr>
            <p:ph type="sldNum" sz="quarter" idx="12"/>
          </p:nvPr>
        </p:nvSpPr>
        <p:spPr/>
        <p:txBody>
          <a:bodyPr/>
          <a:lstStyle/>
          <a:p>
            <a:fld id="{9A5BE717-E9C5-45BB-98B0-2DF601995263}"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952" y="520588"/>
            <a:ext cx="7521176" cy="704502"/>
            <a:chOff x="0" y="0"/>
            <a:chExt cx="2961039" cy="364696"/>
          </a:xfrm>
          <a:solidFill>
            <a:srgbClr val="66CCFF"/>
          </a:solidFill>
        </p:grpSpPr>
        <p:sp>
          <p:nvSpPr>
            <p:cNvPr id="3" name="Freeform 3"/>
            <p:cNvSpPr/>
            <p:nvPr/>
          </p:nvSpPr>
          <p:spPr>
            <a:xfrm>
              <a:off x="0" y="0"/>
              <a:ext cx="2961039" cy="364696"/>
            </a:xfrm>
            <a:custGeom>
              <a:avLst/>
              <a:gdLst/>
              <a:ahLst/>
              <a:cxnLst/>
              <a:rect l="l" t="t" r="r" b="b"/>
              <a:pathLst>
                <a:path w="2961039" h="364696">
                  <a:moveTo>
                    <a:pt x="11956" y="0"/>
                  </a:moveTo>
                  <a:lnTo>
                    <a:pt x="2949083" y="0"/>
                  </a:lnTo>
                  <a:cubicBezTo>
                    <a:pt x="2955686" y="0"/>
                    <a:pt x="2961039" y="5353"/>
                    <a:pt x="2961039" y="11956"/>
                  </a:cubicBezTo>
                  <a:lnTo>
                    <a:pt x="2961039" y="352740"/>
                  </a:lnTo>
                  <a:cubicBezTo>
                    <a:pt x="2961039" y="355911"/>
                    <a:pt x="2959779" y="358952"/>
                    <a:pt x="2957537" y="361194"/>
                  </a:cubicBezTo>
                  <a:cubicBezTo>
                    <a:pt x="2955295" y="363436"/>
                    <a:pt x="2952254" y="364696"/>
                    <a:pt x="2949083" y="364696"/>
                  </a:cubicBezTo>
                  <a:lnTo>
                    <a:pt x="11956" y="364696"/>
                  </a:lnTo>
                  <a:cubicBezTo>
                    <a:pt x="8785" y="364696"/>
                    <a:pt x="5744" y="363436"/>
                    <a:pt x="3502" y="361194"/>
                  </a:cubicBezTo>
                  <a:cubicBezTo>
                    <a:pt x="1260" y="358952"/>
                    <a:pt x="0" y="355911"/>
                    <a:pt x="0" y="352740"/>
                  </a:cubicBezTo>
                  <a:lnTo>
                    <a:pt x="0" y="11956"/>
                  </a:lnTo>
                  <a:cubicBezTo>
                    <a:pt x="0" y="8785"/>
                    <a:pt x="1260" y="5744"/>
                    <a:pt x="3502" y="3502"/>
                  </a:cubicBezTo>
                  <a:cubicBezTo>
                    <a:pt x="5744" y="1260"/>
                    <a:pt x="8785" y="0"/>
                    <a:pt x="11956" y="0"/>
                  </a:cubicBezTo>
                  <a:close/>
                </a:path>
              </a:pathLst>
            </a:custGeom>
            <a:grpFill/>
            <a:ln cap="sq">
              <a:noFill/>
              <a:prstDash val="solid"/>
              <a:miter/>
            </a:ln>
          </p:spPr>
        </p:sp>
        <p:sp>
          <p:nvSpPr>
            <p:cNvPr id="4" name="TextBox 4"/>
            <p:cNvSpPr txBox="1"/>
            <p:nvPr/>
          </p:nvSpPr>
          <p:spPr>
            <a:xfrm>
              <a:off x="0" y="-38100"/>
              <a:ext cx="2961039" cy="402796"/>
            </a:xfrm>
            <a:prstGeom prst="rect">
              <a:avLst/>
            </a:prstGeom>
            <a:grpFill/>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5" name="Freeform 5"/>
          <p:cNvSpPr/>
          <p:nvPr/>
        </p:nvSpPr>
        <p:spPr>
          <a:xfrm>
            <a:off x="1188458" y="1294335"/>
            <a:ext cx="3271575" cy="599779"/>
          </a:xfrm>
          <a:custGeom>
            <a:avLst/>
            <a:gdLst/>
            <a:ahLst/>
            <a:cxnLst/>
            <a:rect l="l" t="t" r="r" b="b"/>
            <a:pathLst>
              <a:path w="5411491" h="1037640">
                <a:moveTo>
                  <a:pt x="0" y="0"/>
                </a:moveTo>
                <a:lnTo>
                  <a:pt x="5411491" y="0"/>
                </a:lnTo>
                <a:lnTo>
                  <a:pt x="5411491" y="1037640"/>
                </a:lnTo>
                <a:lnTo>
                  <a:pt x="0" y="1037640"/>
                </a:lnTo>
                <a:lnTo>
                  <a:pt x="0" y="0"/>
                </a:lnTo>
                <a:close/>
              </a:path>
            </a:pathLst>
          </a:custGeom>
          <a:blipFill>
            <a:blip r:embed="rId2"/>
            <a:stretch>
              <a:fillRect/>
            </a:stretch>
          </a:blipFill>
        </p:spPr>
      </p:sp>
      <p:sp>
        <p:nvSpPr>
          <p:cNvPr id="7" name="Freeform 7"/>
          <p:cNvSpPr/>
          <p:nvPr/>
        </p:nvSpPr>
        <p:spPr>
          <a:xfrm>
            <a:off x="7276496" y="4374430"/>
            <a:ext cx="2950178" cy="1995269"/>
          </a:xfrm>
          <a:custGeom>
            <a:avLst/>
            <a:gdLst/>
            <a:ahLst/>
            <a:cxnLst/>
            <a:rect l="l" t="t" r="r" b="b"/>
            <a:pathLst>
              <a:path w="4425267" h="2992904">
                <a:moveTo>
                  <a:pt x="0" y="0"/>
                </a:moveTo>
                <a:lnTo>
                  <a:pt x="4425267" y="0"/>
                </a:lnTo>
                <a:lnTo>
                  <a:pt x="4425267" y="2992903"/>
                </a:lnTo>
                <a:lnTo>
                  <a:pt x="0" y="2992903"/>
                </a:lnTo>
                <a:lnTo>
                  <a:pt x="0" y="0"/>
                </a:lnTo>
                <a:close/>
              </a:path>
            </a:pathLst>
          </a:custGeom>
          <a:blipFill>
            <a:blip r:embed="rId3"/>
            <a:stretch>
              <a:fillRect l="-4725"/>
            </a:stretch>
          </a:blipFill>
        </p:spPr>
      </p:sp>
      <p:sp>
        <p:nvSpPr>
          <p:cNvPr id="8" name="TextBox 8"/>
          <p:cNvSpPr txBox="1"/>
          <p:nvPr/>
        </p:nvSpPr>
        <p:spPr>
          <a:xfrm>
            <a:off x="1292259" y="618723"/>
            <a:ext cx="8046813" cy="430374"/>
          </a:xfrm>
          <a:prstGeom prst="rect">
            <a:avLst/>
          </a:prstGeom>
        </p:spPr>
        <p:txBody>
          <a:bodyPr wrap="square" lIns="0" tIns="0" rIns="0" bIns="0" rtlCol="0" anchor="t">
            <a:spAutoFit/>
          </a:bodyPr>
          <a:lstStyle/>
          <a:p>
            <a:pPr>
              <a:lnSpc>
                <a:spcPts val="3733"/>
              </a:lnSpc>
              <a:spcBef>
                <a:spcPts val="200"/>
              </a:spcBef>
            </a:pPr>
            <a:r>
              <a:rPr lang="en-US" sz="2200" b="1" dirty="0">
                <a:solidFill>
                  <a:srgbClr val="000000"/>
                </a:solidFill>
                <a:ea typeface="Microsoft JhengHei" panose="020B0604030504040204" pitchFamily="34" charset="-120"/>
                <a:sym typeface="Canva Sans"/>
              </a:rPr>
              <a:t>C.  Inadequate Initial Planning Considerations for Accessibility </a:t>
            </a:r>
          </a:p>
        </p:txBody>
      </p:sp>
      <p:sp>
        <p:nvSpPr>
          <p:cNvPr id="9" name="TextBox 9"/>
          <p:cNvSpPr txBox="1"/>
          <p:nvPr/>
        </p:nvSpPr>
        <p:spPr>
          <a:xfrm>
            <a:off x="1122952" y="2083513"/>
            <a:ext cx="5359017" cy="4339650"/>
          </a:xfrm>
          <a:prstGeom prst="rect">
            <a:avLst/>
          </a:prstGeom>
        </p:spPr>
        <p:txBody>
          <a:bodyPr wrap="square" lIns="0" tIns="0" rIns="0" bIns="0" rtlCol="0" anchor="t">
            <a:spAutoFit/>
          </a:bodyPr>
          <a:lstStyle/>
          <a:p>
            <a:pPr marL="465675" lvl="1" indent="-285750" algn="just">
              <a:spcAft>
                <a:spcPts val="1200"/>
              </a:spcAft>
              <a:buFont typeface="Arial" panose="020B0604020202020204" pitchFamily="34" charset="0"/>
              <a:buChar char="•"/>
            </a:pPr>
            <a:r>
              <a:rPr lang="en-US" b="1" dirty="0">
                <a:sym typeface="DM Sans"/>
              </a:rPr>
              <a:t>Limited Opening Hours for an Accessible Entrance</a:t>
            </a:r>
            <a:r>
              <a:rPr lang="en-US" sz="1700" b="1" dirty="0">
                <a:sym typeface="DM Sans"/>
              </a:rPr>
              <a:t>:            </a:t>
            </a:r>
            <a:r>
              <a:rPr lang="en-US" sz="1700" dirty="0">
                <a:sym typeface="DM Sans"/>
              </a:rPr>
              <a:t>A shopping mall </a:t>
            </a:r>
            <a:r>
              <a:rPr lang="en-US" sz="1700" b="1" dirty="0">
                <a:solidFill>
                  <a:schemeClr val="accent2"/>
                </a:solidFill>
                <a:sym typeface="DM Sans"/>
              </a:rPr>
              <a:t>closed its most accessible entrance </a:t>
            </a:r>
            <a:r>
              <a:rPr lang="en-US" sz="1700" dirty="0">
                <a:sym typeface="DM Sans"/>
              </a:rPr>
              <a:t>at night, which featured fewer steps and a ramp. This forced PWDs to use the side entrance, which had wider steps and </a:t>
            </a:r>
            <a:r>
              <a:rPr lang="en-US" sz="1700" b="1" dirty="0">
                <a:solidFill>
                  <a:schemeClr val="accent2"/>
                </a:solidFill>
                <a:sym typeface="DM Sans"/>
              </a:rPr>
              <a:t>no ramp.</a:t>
            </a:r>
          </a:p>
          <a:p>
            <a:pPr marL="465675" lvl="1" indent="-285750" algn="just">
              <a:spcAft>
                <a:spcPts val="1800"/>
              </a:spcAft>
              <a:buFont typeface="Arial" panose="020B0604020202020204" pitchFamily="34" charset="0"/>
              <a:buChar char="•"/>
            </a:pPr>
            <a:r>
              <a:rPr lang="en-US" b="1" dirty="0">
                <a:effectLst/>
                <a:ea typeface="PMingLiU" panose="02020500000000000000" pitchFamily="18" charset="-120"/>
                <a:cs typeface="Times New Roman" panose="02020603050405020304" pitchFamily="18" charset="0"/>
              </a:rPr>
              <a:t>Inaccessible Service Locations</a:t>
            </a:r>
            <a:r>
              <a:rPr lang="en-US" sz="1700" dirty="0">
                <a:effectLst/>
                <a:ea typeface="PMingLiU" panose="02020500000000000000" pitchFamily="18" charset="-120"/>
                <a:cs typeface="Times New Roman" panose="02020603050405020304" pitchFamily="18" charset="0"/>
              </a:rPr>
              <a:t>: A wheelchair user was unable to access the safe deposit box located on an upper floor, which was </a:t>
            </a:r>
            <a:r>
              <a:rPr lang="en-US" sz="1700" b="1" dirty="0">
                <a:solidFill>
                  <a:schemeClr val="accent2"/>
                </a:solidFill>
              </a:rPr>
              <a:t>only accessible by stairs</a:t>
            </a:r>
            <a:r>
              <a:rPr lang="en-US" sz="1700" dirty="0">
                <a:effectLst/>
                <a:ea typeface="PMingLiU" panose="02020500000000000000" pitchFamily="18" charset="-120"/>
                <a:cs typeface="Times New Roman" panose="02020603050405020304" pitchFamily="18" charset="0"/>
              </a:rPr>
              <a:t>, depriving them of physical access to the service.</a:t>
            </a:r>
          </a:p>
          <a:p>
            <a:pPr marL="465675" lvl="1" indent="-285750" algn="just">
              <a:buFont typeface="Arial" panose="020B0604020202020204" pitchFamily="34" charset="0"/>
              <a:buChar char="•"/>
            </a:pPr>
            <a:r>
              <a:rPr lang="en-US" sz="1700" b="1" dirty="0">
                <a:solidFill>
                  <a:srgbClr val="000000"/>
                </a:solidFill>
                <a:ea typeface="Microsoft JhengHei" panose="020B0604030504040204" pitchFamily="34" charset="-120"/>
                <a:cs typeface="Canva Sans"/>
                <a:sym typeface="Canva Sans"/>
              </a:rPr>
              <a:t>Other examples: </a:t>
            </a:r>
            <a:r>
              <a:rPr lang="en-US" sz="1700" dirty="0">
                <a:effectLst/>
                <a:ea typeface="PMingLiU" panose="02020500000000000000" pitchFamily="18" charset="-120"/>
              </a:rPr>
              <a:t>longer route to accessible entrance, feasible ramp access not planned, heavy doors along the route inside a shopping mall, restricted access to elevators, obstructed views at events, insufficient space of accessible toilets and inadequate size of accessible parking spaces.</a:t>
            </a:r>
            <a:endParaRPr lang="en-US" sz="1700" dirty="0">
              <a:solidFill>
                <a:srgbClr val="000000"/>
              </a:solidFill>
              <a:ea typeface="Microsoft JhengHei" panose="020B0604030504040204" pitchFamily="34" charset="-120"/>
              <a:cs typeface="Canva Sans"/>
              <a:sym typeface="Canva Sans"/>
            </a:endParaRPr>
          </a:p>
        </p:txBody>
      </p:sp>
      <p:sp>
        <p:nvSpPr>
          <p:cNvPr id="10" name="TextBox 10"/>
          <p:cNvSpPr txBox="1"/>
          <p:nvPr/>
        </p:nvSpPr>
        <p:spPr>
          <a:xfrm>
            <a:off x="1323929" y="3378201"/>
            <a:ext cx="5128750" cy="251736"/>
          </a:xfrm>
          <a:prstGeom prst="rect">
            <a:avLst/>
          </a:prstGeom>
        </p:spPr>
        <p:txBody>
          <a:bodyPr lIns="0" tIns="0" rIns="0" bIns="0" rtlCol="0" anchor="t">
            <a:spAutoFit/>
          </a:bodyPr>
          <a:lstStyle/>
          <a:p>
            <a:pPr marL="342900" marR="0" lvl="0" indent="-342900" algn="just">
              <a:lnSpc>
                <a:spcPct val="107000"/>
              </a:lnSpc>
              <a:spcBef>
                <a:spcPts val="0"/>
              </a:spcBef>
              <a:spcAft>
                <a:spcPts val="800"/>
              </a:spcAft>
              <a:buFont typeface="Symbol" panose="05050102010706020507" pitchFamily="18" charset="2"/>
              <a:buChar char=""/>
            </a:pPr>
            <a:endParaRPr lang="en-GB" sz="1600" dirty="0">
              <a:effectLst/>
              <a:ea typeface="PMingLiU" panose="02020500000000000000" pitchFamily="18" charset="-120"/>
              <a:cs typeface="Times New Roman" panose="02020603050405020304" pitchFamily="18" charset="0"/>
            </a:endParaRPr>
          </a:p>
        </p:txBody>
      </p:sp>
      <p:sp>
        <p:nvSpPr>
          <p:cNvPr id="11" name="TextBox 11"/>
          <p:cNvSpPr txBox="1"/>
          <p:nvPr/>
        </p:nvSpPr>
        <p:spPr>
          <a:xfrm>
            <a:off x="1294639" y="4616318"/>
            <a:ext cx="5187330" cy="275332"/>
          </a:xfrm>
          <a:prstGeom prst="rect">
            <a:avLst/>
          </a:prstGeom>
        </p:spPr>
        <p:txBody>
          <a:bodyPr lIns="0" tIns="0" rIns="0" bIns="0" rtlCol="0" anchor="t">
            <a:spAutoFit/>
          </a:bodyPr>
          <a:lstStyle/>
          <a:p>
            <a:pPr marL="359851" lvl="1" indent="-179926" algn="just">
              <a:lnSpc>
                <a:spcPts val="2333"/>
              </a:lnSpc>
              <a:buFont typeface="Arial"/>
              <a:buChar char="•"/>
            </a:pPr>
            <a:endParaRPr lang="en-US" sz="1600" dirty="0">
              <a:solidFill>
                <a:srgbClr val="000000"/>
              </a:solidFill>
              <a:ea typeface="Microsoft JhengHei" panose="020B0604030504040204" pitchFamily="34" charset="-120"/>
              <a:cs typeface="Canva Sans"/>
              <a:sym typeface="Canva Sans"/>
            </a:endParaRPr>
          </a:p>
        </p:txBody>
      </p:sp>
      <p:sp>
        <p:nvSpPr>
          <p:cNvPr id="12" name="Slide Number Placeholder 11">
            <a:extLst>
              <a:ext uri="{FF2B5EF4-FFF2-40B4-BE49-F238E27FC236}">
                <a16:creationId xmlns:a16="http://schemas.microsoft.com/office/drawing/2014/main" id="{3F6CE49B-FD1C-A48D-2B15-2F97D8E2E1F8}"/>
              </a:ext>
            </a:extLst>
          </p:cNvPr>
          <p:cNvSpPr>
            <a:spLocks noGrp="1"/>
          </p:cNvSpPr>
          <p:nvPr>
            <p:ph type="sldNum" sz="quarter" idx="12"/>
          </p:nvPr>
        </p:nvSpPr>
        <p:spPr/>
        <p:txBody>
          <a:bodyPr/>
          <a:lstStyle/>
          <a:p>
            <a:fld id="{9A5BE717-E9C5-45BB-98B0-2DF601995263}" type="slidenum">
              <a:rPr lang="en-US" smtClean="0"/>
              <a:t>16</a:t>
            </a:fld>
            <a:endParaRPr lang="en-US"/>
          </a:p>
        </p:txBody>
      </p:sp>
      <p:pic>
        <p:nvPicPr>
          <p:cNvPr id="14" name="Picture 13">
            <a:extLst>
              <a:ext uri="{FF2B5EF4-FFF2-40B4-BE49-F238E27FC236}">
                <a16:creationId xmlns:a16="http://schemas.microsoft.com/office/drawing/2014/main" id="{35084BBF-8293-1F1A-E91E-793094143257}"/>
              </a:ext>
            </a:extLst>
          </p:cNvPr>
          <p:cNvPicPr>
            <a:picLocks noChangeAspect="1"/>
          </p:cNvPicPr>
          <p:nvPr/>
        </p:nvPicPr>
        <p:blipFill>
          <a:blip r:embed="rId4"/>
          <a:stretch>
            <a:fillRect/>
          </a:stretch>
        </p:blipFill>
        <p:spPr>
          <a:xfrm>
            <a:off x="6982132" y="1470719"/>
            <a:ext cx="3584921" cy="264408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1885" y="1269639"/>
            <a:ext cx="3118087" cy="601459"/>
          </a:xfrm>
          <a:custGeom>
            <a:avLst/>
            <a:gdLst/>
            <a:ahLst/>
            <a:cxnLst/>
            <a:rect l="l" t="t" r="r" b="b"/>
            <a:pathLst>
              <a:path w="4677130" h="902188">
                <a:moveTo>
                  <a:pt x="0" y="0"/>
                </a:moveTo>
                <a:lnTo>
                  <a:pt x="4677130" y="0"/>
                </a:lnTo>
                <a:lnTo>
                  <a:pt x="4677130" y="902188"/>
                </a:lnTo>
                <a:lnTo>
                  <a:pt x="0" y="902188"/>
                </a:lnTo>
                <a:lnTo>
                  <a:pt x="0" y="0"/>
                </a:lnTo>
                <a:close/>
              </a:path>
            </a:pathLst>
          </a:custGeom>
          <a:blipFill>
            <a:blip r:embed="rId2"/>
            <a:stretch>
              <a:fillRect/>
            </a:stretch>
          </a:blipFill>
        </p:spPr>
      </p:sp>
      <p:grpSp>
        <p:nvGrpSpPr>
          <p:cNvPr id="3" name="Group 3"/>
          <p:cNvGrpSpPr/>
          <p:nvPr/>
        </p:nvGrpSpPr>
        <p:grpSpPr>
          <a:xfrm>
            <a:off x="1122952" y="520587"/>
            <a:ext cx="6475309" cy="704071"/>
            <a:chOff x="0" y="0"/>
            <a:chExt cx="2961039" cy="364696"/>
          </a:xfrm>
        </p:grpSpPr>
        <p:sp>
          <p:nvSpPr>
            <p:cNvPr id="4" name="Freeform 4"/>
            <p:cNvSpPr/>
            <p:nvPr/>
          </p:nvSpPr>
          <p:spPr>
            <a:xfrm>
              <a:off x="0" y="0"/>
              <a:ext cx="2961039" cy="364696"/>
            </a:xfrm>
            <a:custGeom>
              <a:avLst/>
              <a:gdLst/>
              <a:ahLst/>
              <a:cxnLst/>
              <a:rect l="l" t="t" r="r" b="b"/>
              <a:pathLst>
                <a:path w="2961039" h="364696">
                  <a:moveTo>
                    <a:pt x="11956" y="0"/>
                  </a:moveTo>
                  <a:lnTo>
                    <a:pt x="2949083" y="0"/>
                  </a:lnTo>
                  <a:cubicBezTo>
                    <a:pt x="2955686" y="0"/>
                    <a:pt x="2961039" y="5353"/>
                    <a:pt x="2961039" y="11956"/>
                  </a:cubicBezTo>
                  <a:lnTo>
                    <a:pt x="2961039" y="352740"/>
                  </a:lnTo>
                  <a:cubicBezTo>
                    <a:pt x="2961039" y="355911"/>
                    <a:pt x="2959779" y="358952"/>
                    <a:pt x="2957537" y="361194"/>
                  </a:cubicBezTo>
                  <a:cubicBezTo>
                    <a:pt x="2955295" y="363436"/>
                    <a:pt x="2952254" y="364696"/>
                    <a:pt x="2949083" y="364696"/>
                  </a:cubicBezTo>
                  <a:lnTo>
                    <a:pt x="11956" y="364696"/>
                  </a:lnTo>
                  <a:cubicBezTo>
                    <a:pt x="8785" y="364696"/>
                    <a:pt x="5744" y="363436"/>
                    <a:pt x="3502" y="361194"/>
                  </a:cubicBezTo>
                  <a:cubicBezTo>
                    <a:pt x="1260" y="358952"/>
                    <a:pt x="0" y="355911"/>
                    <a:pt x="0" y="352740"/>
                  </a:cubicBezTo>
                  <a:lnTo>
                    <a:pt x="0" y="11956"/>
                  </a:lnTo>
                  <a:cubicBezTo>
                    <a:pt x="0" y="8785"/>
                    <a:pt x="1260" y="5744"/>
                    <a:pt x="3502" y="3502"/>
                  </a:cubicBezTo>
                  <a:cubicBezTo>
                    <a:pt x="5744" y="1260"/>
                    <a:pt x="8785" y="0"/>
                    <a:pt x="11956" y="0"/>
                  </a:cubicBezTo>
                  <a:close/>
                </a:path>
              </a:pathLst>
            </a:custGeom>
            <a:solidFill>
              <a:srgbClr val="ED938E"/>
            </a:solidFill>
            <a:ln cap="sq">
              <a:noFill/>
              <a:prstDash val="solid"/>
              <a:miter/>
            </a:ln>
          </p:spPr>
          <p:txBody>
            <a:bodyPr/>
            <a:lstStyle/>
            <a:p>
              <a:endParaRPr lang="en-GB" sz="1200" dirty="0">
                <a:latin typeface="Microsoft JhengHei" panose="020B0604030504040204" pitchFamily="34" charset="-120"/>
                <a:ea typeface="Microsoft JhengHei" panose="020B0604030504040204" pitchFamily="34" charset="-120"/>
              </a:endParaRPr>
            </a:p>
          </p:txBody>
        </p:sp>
        <p:sp>
          <p:nvSpPr>
            <p:cNvPr id="5" name="TextBox 5"/>
            <p:cNvSpPr txBox="1"/>
            <p:nvPr/>
          </p:nvSpPr>
          <p:spPr>
            <a:xfrm>
              <a:off x="0" y="-38100"/>
              <a:ext cx="2961039" cy="402796"/>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6" name="Freeform 6"/>
          <p:cNvSpPr/>
          <p:nvPr/>
        </p:nvSpPr>
        <p:spPr>
          <a:xfrm>
            <a:off x="8910734" y="1533941"/>
            <a:ext cx="1247327" cy="1836339"/>
          </a:xfrm>
          <a:custGeom>
            <a:avLst/>
            <a:gdLst/>
            <a:ahLst/>
            <a:cxnLst/>
            <a:rect l="l" t="t" r="r" b="b"/>
            <a:pathLst>
              <a:path w="2177320" h="3317821">
                <a:moveTo>
                  <a:pt x="0" y="0"/>
                </a:moveTo>
                <a:lnTo>
                  <a:pt x="2177320" y="0"/>
                </a:lnTo>
                <a:lnTo>
                  <a:pt x="2177320" y="3317821"/>
                </a:lnTo>
                <a:lnTo>
                  <a:pt x="0" y="33178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8416212" y="3721932"/>
            <a:ext cx="3619762" cy="2299321"/>
          </a:xfrm>
          <a:custGeom>
            <a:avLst/>
            <a:gdLst/>
            <a:ahLst/>
            <a:cxnLst/>
            <a:rect l="l" t="t" r="r" b="b"/>
            <a:pathLst>
              <a:path w="7057314" h="4218047">
                <a:moveTo>
                  <a:pt x="0" y="0"/>
                </a:moveTo>
                <a:lnTo>
                  <a:pt x="7057314" y="0"/>
                </a:lnTo>
                <a:lnTo>
                  <a:pt x="7057314" y="4218047"/>
                </a:lnTo>
                <a:lnTo>
                  <a:pt x="0" y="4218047"/>
                </a:lnTo>
                <a:lnTo>
                  <a:pt x="0" y="0"/>
                </a:lnTo>
                <a:close/>
              </a:path>
            </a:pathLst>
          </a:custGeom>
          <a:blipFill>
            <a:blip r:embed="rId5"/>
            <a:stretch>
              <a:fillRect/>
            </a:stretch>
          </a:blipFill>
        </p:spPr>
        <p:txBody>
          <a:bodyPr/>
          <a:lstStyle/>
          <a:p>
            <a:endParaRPr lang="en-GB" dirty="0"/>
          </a:p>
        </p:txBody>
      </p:sp>
      <p:sp>
        <p:nvSpPr>
          <p:cNvPr id="8" name="TextBox 8"/>
          <p:cNvSpPr txBox="1"/>
          <p:nvPr/>
        </p:nvSpPr>
        <p:spPr>
          <a:xfrm>
            <a:off x="1353217" y="630167"/>
            <a:ext cx="5728717" cy="437107"/>
          </a:xfrm>
          <a:prstGeom prst="rect">
            <a:avLst/>
          </a:prstGeom>
        </p:spPr>
        <p:txBody>
          <a:bodyPr wrap="square" lIns="0" tIns="0" rIns="0" bIns="0" rtlCol="0" anchor="t">
            <a:spAutoFit/>
          </a:bodyPr>
          <a:lstStyle/>
          <a:p>
            <a:pPr algn="just">
              <a:lnSpc>
                <a:spcPts val="3733"/>
              </a:lnSpc>
            </a:pPr>
            <a:r>
              <a:rPr lang="en-US" sz="2400" b="1" dirty="0">
                <a:solidFill>
                  <a:srgbClr val="000000"/>
                </a:solidFill>
                <a:ea typeface="Microsoft JhengHei" panose="020B0604030504040204" pitchFamily="34" charset="-120"/>
                <a:sym typeface="Canva Sans"/>
              </a:rPr>
              <a:t>D. Management and Maintenance Issues </a:t>
            </a:r>
          </a:p>
        </p:txBody>
      </p:sp>
      <p:sp>
        <p:nvSpPr>
          <p:cNvPr id="9" name="TextBox 9"/>
          <p:cNvSpPr txBox="1"/>
          <p:nvPr/>
        </p:nvSpPr>
        <p:spPr>
          <a:xfrm>
            <a:off x="1091954" y="1898678"/>
            <a:ext cx="7090988" cy="4996561"/>
          </a:xfrm>
          <a:prstGeom prst="rect">
            <a:avLst/>
          </a:prstGeom>
        </p:spPr>
        <p:txBody>
          <a:bodyPr wrap="square" lIns="0" tIns="0" rIns="0" bIns="0" rtlCol="0" anchor="t">
            <a:spAutoFit/>
          </a:bodyPr>
          <a:lstStyle/>
          <a:p>
            <a:pPr marL="342900" marR="0" lvl="0" indent="-342900" algn="just">
              <a:lnSpc>
                <a:spcPct val="107000"/>
              </a:lnSpc>
              <a:spcBef>
                <a:spcPts val="0"/>
              </a:spcBef>
              <a:spcAft>
                <a:spcPts val="1200"/>
              </a:spcAft>
              <a:buFont typeface="Symbol" panose="05050102010706020507" pitchFamily="18" charset="2"/>
              <a:buChar char=""/>
            </a:pPr>
            <a:r>
              <a:rPr lang="en-US" b="1" dirty="0">
                <a:effectLst/>
                <a:ea typeface="PMingLiU" panose="02020500000000000000" pitchFamily="18" charset="-120"/>
                <a:cs typeface="Times New Roman" panose="02020603050405020304" pitchFamily="18" charset="0"/>
              </a:rPr>
              <a:t>Restricted Access:</a:t>
            </a:r>
            <a:r>
              <a:rPr lang="en-US" dirty="0">
                <a:effectLst/>
                <a:ea typeface="PMingLiU" panose="02020500000000000000" pitchFamily="18" charset="-120"/>
                <a:cs typeface="Times New Roman" panose="02020603050405020304" pitchFamily="18" charset="0"/>
              </a:rPr>
              <a:t> A wheelchair user found that the door of an accessible toilet in a hospital was marked with a sign stating </a:t>
            </a:r>
            <a:r>
              <a:rPr lang="en-US" b="1" dirty="0">
                <a:solidFill>
                  <a:schemeClr val="accent2"/>
                </a:solidFill>
                <a:effectLst/>
                <a:ea typeface="PMingLiU" panose="02020500000000000000" pitchFamily="18" charset="-120"/>
                <a:cs typeface="Times New Roman" panose="02020603050405020304" pitchFamily="18" charset="0"/>
              </a:rPr>
              <a:t>“Staff only.” </a:t>
            </a:r>
            <a:r>
              <a:rPr lang="en-US" dirty="0">
                <a:effectLst/>
                <a:ea typeface="PMingLiU" panose="02020500000000000000" pitchFamily="18" charset="-120"/>
                <a:cs typeface="Times New Roman" panose="02020603050405020304" pitchFamily="18" charset="0"/>
              </a:rPr>
              <a:t>However, this accessible toilet </a:t>
            </a:r>
            <a:r>
              <a:rPr lang="en-US" b="1" dirty="0">
                <a:solidFill>
                  <a:schemeClr val="accent2"/>
                </a:solidFill>
                <a:ea typeface="PMingLiU" panose="02020500000000000000" pitchFamily="18" charset="-120"/>
                <a:cs typeface="Times New Roman" panose="02020603050405020304" pitchFamily="18" charset="0"/>
              </a:rPr>
              <a:t>was originally intended to be open to both the public and hospital staff</a:t>
            </a:r>
            <a:r>
              <a:rPr lang="en-US" dirty="0">
                <a:effectLst/>
                <a:ea typeface="PMingLiU" panose="02020500000000000000" pitchFamily="18" charset="-120"/>
                <a:cs typeface="Times New Roman" panose="02020603050405020304" pitchFamily="18" charset="0"/>
              </a:rPr>
              <a:t>. This practice prevented him/ her from using the facility.</a:t>
            </a:r>
          </a:p>
          <a:p>
            <a:pPr marL="342900" indent="-342900" algn="just">
              <a:lnSpc>
                <a:spcPct val="107000"/>
              </a:lnSpc>
              <a:spcAft>
                <a:spcPts val="1200"/>
              </a:spcAft>
              <a:buFont typeface="Symbol" panose="05050102010706020507" pitchFamily="18" charset="2"/>
              <a:buChar char=""/>
            </a:pPr>
            <a:r>
              <a:rPr lang="en-US" b="1" dirty="0">
                <a:effectLst/>
                <a:ea typeface="PMingLiU" panose="02020500000000000000" pitchFamily="18" charset="-120"/>
                <a:cs typeface="Times New Roman" panose="02020603050405020304" pitchFamily="18" charset="0"/>
              </a:rPr>
              <a:t>Blocked Ramps</a:t>
            </a:r>
            <a:r>
              <a:rPr lang="en-US" dirty="0">
                <a:effectLst/>
                <a:ea typeface="PMingLiU" panose="02020500000000000000" pitchFamily="18" charset="-120"/>
                <a:cs typeface="Times New Roman" panose="02020603050405020304" pitchFamily="18" charset="0"/>
              </a:rPr>
              <a:t>: Some shop operators on the ground floor of a shopping mall </a:t>
            </a:r>
            <a:r>
              <a:rPr lang="en-US" b="1" dirty="0">
                <a:solidFill>
                  <a:schemeClr val="accent2"/>
                </a:solidFill>
                <a:ea typeface="PMingLiU" panose="02020500000000000000" pitchFamily="18" charset="-120"/>
                <a:cs typeface="Times New Roman" panose="02020603050405020304" pitchFamily="18" charset="0"/>
              </a:rPr>
              <a:t>blocked ramps with boxes</a:t>
            </a:r>
            <a:r>
              <a:rPr lang="en-US" dirty="0">
                <a:effectLst/>
                <a:ea typeface="PMingLiU" panose="02020500000000000000" pitchFamily="18" charset="-120"/>
                <a:cs typeface="Times New Roman" panose="02020603050405020304" pitchFamily="18" charset="0"/>
              </a:rPr>
              <a:t>, obstructing access for wheelchair users.</a:t>
            </a:r>
          </a:p>
          <a:p>
            <a:pPr marL="342900" indent="-342900" algn="just">
              <a:lnSpc>
                <a:spcPct val="107000"/>
              </a:lnSpc>
              <a:spcAft>
                <a:spcPts val="1200"/>
              </a:spcAft>
              <a:buFont typeface="Symbol" panose="05050102010706020507" pitchFamily="18" charset="2"/>
              <a:buChar char=""/>
            </a:pPr>
            <a:r>
              <a:rPr lang="en-US" b="1" dirty="0">
                <a:effectLst/>
                <a:ea typeface="PMingLiU" panose="02020500000000000000" pitchFamily="18" charset="-120"/>
                <a:cs typeface="Times New Roman" panose="02020603050405020304" pitchFamily="18" charset="0"/>
              </a:rPr>
              <a:t>Delayed Action: </a:t>
            </a:r>
            <a:r>
              <a:rPr lang="en-US" dirty="0">
                <a:effectLst/>
                <a:ea typeface="PMingLiU" panose="02020500000000000000" pitchFamily="18" charset="-120"/>
                <a:cs typeface="Times New Roman" panose="02020603050405020304" pitchFamily="18" charset="0"/>
              </a:rPr>
              <a:t>An elderly adult who has become a wheelchair user has since been unable to enter or exit his/ her residence freely due to </a:t>
            </a:r>
            <a:r>
              <a:rPr lang="en-US" b="1" dirty="0">
                <a:solidFill>
                  <a:schemeClr val="accent2"/>
                </a:solidFill>
                <a:ea typeface="PMingLiU" panose="02020500000000000000" pitchFamily="18" charset="-120"/>
                <a:cs typeface="Times New Roman" panose="02020603050405020304" pitchFamily="18" charset="0"/>
              </a:rPr>
              <a:t>a step between the residence lobby and the lifts</a:t>
            </a:r>
            <a:r>
              <a:rPr lang="en-US" dirty="0">
                <a:effectLst/>
                <a:ea typeface="PMingLiU" panose="02020500000000000000" pitchFamily="18" charset="-120"/>
                <a:cs typeface="Times New Roman" panose="02020603050405020304" pitchFamily="18" charset="0"/>
              </a:rPr>
              <a:t>. The Owners’ Corporation </a:t>
            </a:r>
            <a:r>
              <a:rPr lang="en-US" b="1" dirty="0">
                <a:solidFill>
                  <a:schemeClr val="accent2"/>
                </a:solidFill>
                <a:ea typeface="PMingLiU" panose="02020500000000000000" pitchFamily="18" charset="-120"/>
                <a:cs typeface="Times New Roman" panose="02020603050405020304" pitchFamily="18" charset="0"/>
              </a:rPr>
              <a:t>approved a motion </a:t>
            </a:r>
            <a:r>
              <a:rPr lang="en-US" dirty="0">
                <a:effectLst/>
                <a:ea typeface="PMingLiU" panose="02020500000000000000" pitchFamily="18" charset="-120"/>
                <a:cs typeface="Times New Roman" panose="02020603050405020304" pitchFamily="18" charset="0"/>
              </a:rPr>
              <a:t>to install a ramp in the lobby, but the work has been </a:t>
            </a:r>
            <a:r>
              <a:rPr lang="en-US" b="1" dirty="0">
                <a:solidFill>
                  <a:schemeClr val="accent2"/>
                </a:solidFill>
                <a:ea typeface="PMingLiU" panose="02020500000000000000" pitchFamily="18" charset="-120"/>
                <a:cs typeface="Times New Roman" panose="02020603050405020304" pitchFamily="18" charset="0"/>
              </a:rPr>
              <a:t>delayed</a:t>
            </a:r>
            <a:r>
              <a:rPr lang="en-US" dirty="0">
                <a:effectLst/>
                <a:ea typeface="PMingLiU" panose="02020500000000000000" pitchFamily="18" charset="-120"/>
                <a:cs typeface="Times New Roman" panose="02020603050405020304" pitchFamily="18" charset="0"/>
              </a:rPr>
              <a:t> because it was considered a lower priority than other projects.</a:t>
            </a:r>
          </a:p>
          <a:p>
            <a:pPr marL="342900" indent="-342900" algn="just">
              <a:lnSpc>
                <a:spcPct val="107000"/>
              </a:lnSpc>
              <a:spcAft>
                <a:spcPts val="800"/>
              </a:spcAft>
              <a:buFont typeface="Symbol" panose="05050102010706020507" pitchFamily="18" charset="2"/>
              <a:buChar char=""/>
            </a:pPr>
            <a:r>
              <a:rPr lang="en-US" b="1" dirty="0">
                <a:ea typeface="PMingLiU" panose="02020500000000000000" pitchFamily="18" charset="-120"/>
                <a:cs typeface="Times New Roman" panose="02020603050405020304" pitchFamily="18" charset="0"/>
              </a:rPr>
              <a:t>Other examples: </a:t>
            </a:r>
            <a:r>
              <a:rPr lang="en-US" dirty="0">
                <a:effectLst/>
                <a:ea typeface="PMingLiU" panose="02020500000000000000" pitchFamily="18" charset="-120"/>
              </a:rPr>
              <a:t>broken locks</a:t>
            </a:r>
            <a:r>
              <a:rPr lang="en-US" dirty="0">
                <a:effectLst/>
                <a:ea typeface="PMingLiU" panose="02020500000000000000" pitchFamily="18" charset="-120"/>
                <a:cs typeface="Times New Roman" panose="02020603050405020304" pitchFamily="18" charset="0"/>
              </a:rPr>
              <a:t> of accessible toilets, </a:t>
            </a:r>
            <a:r>
              <a:rPr lang="en-US" dirty="0">
                <a:effectLst/>
                <a:ea typeface="PMingLiU" panose="02020500000000000000" pitchFamily="18" charset="-120"/>
              </a:rPr>
              <a:t>obstruction to barrier-free shower compartment entrance.</a:t>
            </a:r>
            <a:endParaRPr lang="en-GB" dirty="0">
              <a:effectLst/>
              <a:ea typeface="PMingLiU" panose="02020500000000000000" pitchFamily="18" charset="-12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endParaRPr lang="en-GB" dirty="0">
              <a:effectLst/>
              <a:ea typeface="PMingLiU" panose="02020500000000000000" pitchFamily="18" charset="-12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D87F9F3-0C6B-42D9-3A5C-023F16D643EE}"/>
              </a:ext>
            </a:extLst>
          </p:cNvPr>
          <p:cNvSpPr>
            <a:spLocks noGrp="1"/>
          </p:cNvSpPr>
          <p:nvPr>
            <p:ph type="sldNum" sz="quarter" idx="12"/>
          </p:nvPr>
        </p:nvSpPr>
        <p:spPr/>
        <p:txBody>
          <a:bodyPr/>
          <a:lstStyle/>
          <a:p>
            <a:fld id="{9A5BE717-E9C5-45BB-98B0-2DF601995263}"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8633" y="535726"/>
            <a:ext cx="6475309" cy="724012"/>
            <a:chOff x="0" y="0"/>
            <a:chExt cx="2961039" cy="364696"/>
          </a:xfrm>
        </p:grpSpPr>
        <p:sp>
          <p:nvSpPr>
            <p:cNvPr id="3" name="Freeform 3"/>
            <p:cNvSpPr/>
            <p:nvPr/>
          </p:nvSpPr>
          <p:spPr>
            <a:xfrm>
              <a:off x="0" y="0"/>
              <a:ext cx="2961039" cy="364696"/>
            </a:xfrm>
            <a:custGeom>
              <a:avLst/>
              <a:gdLst/>
              <a:ahLst/>
              <a:cxnLst/>
              <a:rect l="l" t="t" r="r" b="b"/>
              <a:pathLst>
                <a:path w="2961039" h="364696">
                  <a:moveTo>
                    <a:pt x="11956" y="0"/>
                  </a:moveTo>
                  <a:lnTo>
                    <a:pt x="2949083" y="0"/>
                  </a:lnTo>
                  <a:cubicBezTo>
                    <a:pt x="2955686" y="0"/>
                    <a:pt x="2961039" y="5353"/>
                    <a:pt x="2961039" y="11956"/>
                  </a:cubicBezTo>
                  <a:lnTo>
                    <a:pt x="2961039" y="352740"/>
                  </a:lnTo>
                  <a:cubicBezTo>
                    <a:pt x="2961039" y="355911"/>
                    <a:pt x="2959779" y="358952"/>
                    <a:pt x="2957537" y="361194"/>
                  </a:cubicBezTo>
                  <a:cubicBezTo>
                    <a:pt x="2955295" y="363436"/>
                    <a:pt x="2952254" y="364696"/>
                    <a:pt x="2949083" y="364696"/>
                  </a:cubicBezTo>
                  <a:lnTo>
                    <a:pt x="11956" y="364696"/>
                  </a:lnTo>
                  <a:cubicBezTo>
                    <a:pt x="8785" y="364696"/>
                    <a:pt x="5744" y="363436"/>
                    <a:pt x="3502" y="361194"/>
                  </a:cubicBezTo>
                  <a:cubicBezTo>
                    <a:pt x="1260" y="358952"/>
                    <a:pt x="0" y="355911"/>
                    <a:pt x="0" y="352740"/>
                  </a:cubicBezTo>
                  <a:lnTo>
                    <a:pt x="0" y="11956"/>
                  </a:lnTo>
                  <a:cubicBezTo>
                    <a:pt x="0" y="8785"/>
                    <a:pt x="1260" y="5744"/>
                    <a:pt x="3502" y="3502"/>
                  </a:cubicBezTo>
                  <a:cubicBezTo>
                    <a:pt x="5744" y="1260"/>
                    <a:pt x="8785" y="0"/>
                    <a:pt x="11956" y="0"/>
                  </a:cubicBezTo>
                  <a:close/>
                </a:path>
              </a:pathLst>
            </a:custGeom>
            <a:solidFill>
              <a:srgbClr val="89BE82"/>
            </a:solidFill>
            <a:ln cap="sq">
              <a:noFill/>
              <a:prstDash val="solid"/>
              <a:miter/>
            </a:ln>
          </p:spPr>
        </p:sp>
        <p:sp>
          <p:nvSpPr>
            <p:cNvPr id="4" name="TextBox 4"/>
            <p:cNvSpPr txBox="1"/>
            <p:nvPr/>
          </p:nvSpPr>
          <p:spPr>
            <a:xfrm>
              <a:off x="0" y="-38100"/>
              <a:ext cx="2961039" cy="402796"/>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5" name="Freeform 5"/>
          <p:cNvSpPr/>
          <p:nvPr/>
        </p:nvSpPr>
        <p:spPr>
          <a:xfrm>
            <a:off x="1178633" y="1259738"/>
            <a:ext cx="3094787" cy="634376"/>
          </a:xfrm>
          <a:custGeom>
            <a:avLst/>
            <a:gdLst/>
            <a:ahLst/>
            <a:cxnLst/>
            <a:rect l="l" t="t" r="r" b="b"/>
            <a:pathLst>
              <a:path w="5374908" h="1138527">
                <a:moveTo>
                  <a:pt x="0" y="0"/>
                </a:moveTo>
                <a:lnTo>
                  <a:pt x="5374908" y="0"/>
                </a:lnTo>
                <a:lnTo>
                  <a:pt x="5374908" y="1138527"/>
                </a:lnTo>
                <a:lnTo>
                  <a:pt x="0" y="1138527"/>
                </a:lnTo>
                <a:lnTo>
                  <a:pt x="0" y="0"/>
                </a:lnTo>
                <a:close/>
              </a:path>
            </a:pathLst>
          </a:custGeom>
          <a:blipFill>
            <a:blip r:embed="rId2"/>
            <a:stretch>
              <a:fillRect/>
            </a:stretch>
          </a:blipFill>
        </p:spPr>
      </p:sp>
      <p:sp>
        <p:nvSpPr>
          <p:cNvPr id="6" name="Freeform 6"/>
          <p:cNvSpPr/>
          <p:nvPr/>
        </p:nvSpPr>
        <p:spPr>
          <a:xfrm>
            <a:off x="7384817" y="2067523"/>
            <a:ext cx="3889801" cy="3627240"/>
          </a:xfrm>
          <a:custGeom>
            <a:avLst/>
            <a:gdLst/>
            <a:ahLst/>
            <a:cxnLst/>
            <a:rect l="l" t="t" r="r" b="b"/>
            <a:pathLst>
              <a:path w="5834702" h="5440860">
                <a:moveTo>
                  <a:pt x="0" y="0"/>
                </a:moveTo>
                <a:lnTo>
                  <a:pt x="5834702" y="0"/>
                </a:lnTo>
                <a:lnTo>
                  <a:pt x="5834702" y="5440860"/>
                </a:lnTo>
                <a:lnTo>
                  <a:pt x="0" y="5440860"/>
                </a:lnTo>
                <a:lnTo>
                  <a:pt x="0" y="0"/>
                </a:lnTo>
                <a:close/>
              </a:path>
            </a:pathLst>
          </a:custGeom>
          <a:blipFill>
            <a:blip r:embed="rId3"/>
            <a:stretch>
              <a:fillRect/>
            </a:stretch>
          </a:blipFill>
        </p:spPr>
      </p:sp>
      <p:sp>
        <p:nvSpPr>
          <p:cNvPr id="7" name="TextBox 7"/>
          <p:cNvSpPr txBox="1"/>
          <p:nvPr/>
        </p:nvSpPr>
        <p:spPr>
          <a:xfrm>
            <a:off x="1285309" y="2079644"/>
            <a:ext cx="5187330" cy="3668055"/>
          </a:xfrm>
          <a:prstGeom prst="rect">
            <a:avLst/>
          </a:prstGeom>
        </p:spPr>
        <p:txBody>
          <a:bodyPr lIns="0" tIns="0" rIns="0" bIns="0" rtlCol="0" anchor="t">
            <a:spAutoFit/>
          </a:bodyPr>
          <a:lstStyle/>
          <a:p>
            <a:pPr marL="465675" lvl="1" indent="-285750" algn="just">
              <a:lnSpc>
                <a:spcPts val="2499"/>
              </a:lnSpc>
              <a:spcAft>
                <a:spcPts val="1200"/>
              </a:spcAft>
              <a:buFont typeface="Arial" panose="020B0604020202020204" pitchFamily="34" charset="0"/>
              <a:buChar char="•"/>
            </a:pPr>
            <a:r>
              <a:rPr lang="en-US" sz="2200" b="1" dirty="0">
                <a:solidFill>
                  <a:srgbClr val="000000"/>
                </a:solidFill>
                <a:ea typeface="Microsoft JhengHei" panose="020B0604030504040204" pitchFamily="34" charset="-120"/>
                <a:cs typeface="DM Sans"/>
                <a:sym typeface="DM Sans"/>
              </a:rPr>
              <a:t>Inaccessible Website: </a:t>
            </a:r>
            <a:r>
              <a:rPr lang="en-US" sz="2000" dirty="0">
                <a:solidFill>
                  <a:srgbClr val="000000"/>
                </a:solidFill>
                <a:ea typeface="Microsoft JhengHei" panose="020B0604030504040204" pitchFamily="34" charset="-120"/>
                <a:cs typeface="DM Sans"/>
                <a:sym typeface="DM Sans"/>
              </a:rPr>
              <a:t>A person with a visual impairment encountered difficulties when purchasing flight tickets online from an airline’s website. The person’s screen reader was </a:t>
            </a:r>
            <a:r>
              <a:rPr lang="en-US" sz="2000" b="1" dirty="0">
                <a:solidFill>
                  <a:schemeClr val="accent2"/>
                </a:solidFill>
                <a:ea typeface="Microsoft JhengHei" panose="020B0604030504040204" pitchFamily="34" charset="-120"/>
                <a:cs typeface="DM Sans"/>
                <a:sym typeface="DM Sans"/>
              </a:rPr>
              <a:t>unable to interpret </a:t>
            </a:r>
            <a:r>
              <a:rPr lang="en-US" sz="2000" dirty="0">
                <a:solidFill>
                  <a:srgbClr val="000000"/>
                </a:solidFill>
                <a:ea typeface="Microsoft JhengHei" panose="020B0604030504040204" pitchFamily="34" charset="-120"/>
                <a:cs typeface="DM Sans"/>
                <a:sym typeface="DM Sans"/>
              </a:rPr>
              <a:t>the date selection function due to </a:t>
            </a:r>
            <a:r>
              <a:rPr lang="en-US" sz="2000" b="1" dirty="0">
                <a:solidFill>
                  <a:schemeClr val="accent2"/>
                </a:solidFill>
                <a:ea typeface="Microsoft JhengHei" panose="020B0604030504040204" pitchFamily="34" charset="-120"/>
                <a:sym typeface="DM Sans"/>
              </a:rPr>
              <a:t>design issues</a:t>
            </a:r>
            <a:r>
              <a:rPr lang="en-US" sz="2000" dirty="0">
                <a:solidFill>
                  <a:srgbClr val="000000"/>
                </a:solidFill>
                <a:ea typeface="Microsoft JhengHei" panose="020B0604030504040204" pitchFamily="34" charset="-120"/>
                <a:cs typeface="DM Sans"/>
                <a:sym typeface="DM Sans"/>
              </a:rPr>
              <a:t>, and the CAPTCHA requirement </a:t>
            </a:r>
            <a:r>
              <a:rPr lang="en-US" sz="2000" b="1" dirty="0">
                <a:solidFill>
                  <a:schemeClr val="accent2"/>
                </a:solidFill>
                <a:ea typeface="Microsoft JhengHei" panose="020B0604030504040204" pitchFamily="34" charset="-120"/>
                <a:sym typeface="DM Sans"/>
              </a:rPr>
              <a:t>did not provide alternative text </a:t>
            </a:r>
            <a:r>
              <a:rPr lang="en-US" sz="2000" dirty="0">
                <a:solidFill>
                  <a:srgbClr val="000000"/>
                </a:solidFill>
                <a:ea typeface="Microsoft JhengHei" panose="020B0604030504040204" pitchFamily="34" charset="-120"/>
                <a:cs typeface="DM Sans"/>
                <a:sym typeface="DM Sans"/>
              </a:rPr>
              <a:t>at the payment stage, resulting in an unsuccessful transaction.</a:t>
            </a:r>
          </a:p>
          <a:p>
            <a:pPr marL="465675" lvl="1" indent="-285750" algn="just">
              <a:lnSpc>
                <a:spcPts val="2499"/>
              </a:lnSpc>
              <a:buFont typeface="Arial" panose="020B0604020202020204" pitchFamily="34" charset="0"/>
              <a:buChar char="•"/>
            </a:pPr>
            <a:r>
              <a:rPr lang="en-US" sz="2200" b="1" dirty="0">
                <a:solidFill>
                  <a:srgbClr val="000000"/>
                </a:solidFill>
                <a:ea typeface="Microsoft JhengHei" panose="020B0604030504040204" pitchFamily="34" charset="-120"/>
                <a:cs typeface="DM Sans"/>
                <a:sym typeface="DM Sans"/>
              </a:rPr>
              <a:t>Other example: </a:t>
            </a:r>
            <a:r>
              <a:rPr lang="en-US" sz="2000" dirty="0">
                <a:solidFill>
                  <a:srgbClr val="000000"/>
                </a:solidFill>
                <a:ea typeface="Microsoft JhengHei" panose="020B0604030504040204" pitchFamily="34" charset="-120"/>
                <a:cs typeface="DM Sans"/>
                <a:sym typeface="DM Sans"/>
              </a:rPr>
              <a:t>Tickets for the museum can only be purchased online. </a:t>
            </a:r>
          </a:p>
        </p:txBody>
      </p:sp>
      <p:sp>
        <p:nvSpPr>
          <p:cNvPr id="9" name="TextBox 9"/>
          <p:cNvSpPr txBox="1"/>
          <p:nvPr/>
        </p:nvSpPr>
        <p:spPr>
          <a:xfrm>
            <a:off x="1353219" y="667491"/>
            <a:ext cx="3181459" cy="437107"/>
          </a:xfrm>
          <a:prstGeom prst="rect">
            <a:avLst/>
          </a:prstGeom>
        </p:spPr>
        <p:txBody>
          <a:bodyPr wrap="square" lIns="0" tIns="0" rIns="0" bIns="0" rtlCol="0" anchor="t">
            <a:spAutoFit/>
          </a:bodyPr>
          <a:lstStyle/>
          <a:p>
            <a:pPr marR="0" lvl="0" algn="just">
              <a:lnSpc>
                <a:spcPts val="3733"/>
              </a:lnSpc>
              <a:spcBef>
                <a:spcPts val="200"/>
              </a:spcBef>
              <a:spcAft>
                <a:spcPts val="0"/>
              </a:spcAft>
            </a:pPr>
            <a:r>
              <a:rPr lang="en-US" sz="2400" b="1" dirty="0">
                <a:solidFill>
                  <a:srgbClr val="000000"/>
                </a:solidFill>
                <a:ea typeface="Microsoft JhengHei" panose="020B0604030504040204" pitchFamily="34" charset="-120"/>
              </a:rPr>
              <a:t>E. Online Service Barriers </a:t>
            </a:r>
            <a:endParaRPr lang="en-GB" sz="2400" b="1" dirty="0">
              <a:solidFill>
                <a:srgbClr val="000000"/>
              </a:solidFill>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02F43195-FEAA-17B9-FAE1-0A2ECEB4A527}"/>
              </a:ext>
            </a:extLst>
          </p:cNvPr>
          <p:cNvSpPr>
            <a:spLocks noGrp="1"/>
          </p:cNvSpPr>
          <p:nvPr>
            <p:ph type="sldNum" sz="quarter" idx="12"/>
          </p:nvPr>
        </p:nvSpPr>
        <p:spPr/>
        <p:txBody>
          <a:bodyPr/>
          <a:lstStyle/>
          <a:p>
            <a:fld id="{9A5BE717-E9C5-45BB-98B0-2DF601995263}"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952" y="520587"/>
            <a:ext cx="6475309" cy="643804"/>
            <a:chOff x="0" y="0"/>
            <a:chExt cx="2961039" cy="364696"/>
          </a:xfrm>
          <a:solidFill>
            <a:srgbClr val="FFCC66"/>
          </a:solidFill>
        </p:grpSpPr>
        <p:sp>
          <p:nvSpPr>
            <p:cNvPr id="3" name="Freeform 3"/>
            <p:cNvSpPr/>
            <p:nvPr/>
          </p:nvSpPr>
          <p:spPr>
            <a:xfrm>
              <a:off x="0" y="0"/>
              <a:ext cx="2961039" cy="364696"/>
            </a:xfrm>
            <a:custGeom>
              <a:avLst/>
              <a:gdLst/>
              <a:ahLst/>
              <a:cxnLst/>
              <a:rect l="l" t="t" r="r" b="b"/>
              <a:pathLst>
                <a:path w="2961039" h="364696">
                  <a:moveTo>
                    <a:pt x="11956" y="0"/>
                  </a:moveTo>
                  <a:lnTo>
                    <a:pt x="2949083" y="0"/>
                  </a:lnTo>
                  <a:cubicBezTo>
                    <a:pt x="2955686" y="0"/>
                    <a:pt x="2961039" y="5353"/>
                    <a:pt x="2961039" y="11956"/>
                  </a:cubicBezTo>
                  <a:lnTo>
                    <a:pt x="2961039" y="352740"/>
                  </a:lnTo>
                  <a:cubicBezTo>
                    <a:pt x="2961039" y="355911"/>
                    <a:pt x="2959779" y="358952"/>
                    <a:pt x="2957537" y="361194"/>
                  </a:cubicBezTo>
                  <a:cubicBezTo>
                    <a:pt x="2955295" y="363436"/>
                    <a:pt x="2952254" y="364696"/>
                    <a:pt x="2949083" y="364696"/>
                  </a:cubicBezTo>
                  <a:lnTo>
                    <a:pt x="11956" y="364696"/>
                  </a:lnTo>
                  <a:cubicBezTo>
                    <a:pt x="8785" y="364696"/>
                    <a:pt x="5744" y="363436"/>
                    <a:pt x="3502" y="361194"/>
                  </a:cubicBezTo>
                  <a:cubicBezTo>
                    <a:pt x="1260" y="358952"/>
                    <a:pt x="0" y="355911"/>
                    <a:pt x="0" y="352740"/>
                  </a:cubicBezTo>
                  <a:lnTo>
                    <a:pt x="0" y="11956"/>
                  </a:lnTo>
                  <a:cubicBezTo>
                    <a:pt x="0" y="8785"/>
                    <a:pt x="1260" y="5744"/>
                    <a:pt x="3502" y="3502"/>
                  </a:cubicBezTo>
                  <a:cubicBezTo>
                    <a:pt x="5744" y="1260"/>
                    <a:pt x="8785" y="0"/>
                    <a:pt x="11956" y="0"/>
                  </a:cubicBezTo>
                  <a:close/>
                </a:path>
              </a:pathLst>
            </a:custGeom>
            <a:grpFill/>
            <a:ln cap="sq">
              <a:noFill/>
              <a:prstDash val="solid"/>
              <a:miter/>
            </a:ln>
          </p:spPr>
        </p:sp>
        <p:sp>
          <p:nvSpPr>
            <p:cNvPr id="4" name="TextBox 4"/>
            <p:cNvSpPr txBox="1"/>
            <p:nvPr/>
          </p:nvSpPr>
          <p:spPr>
            <a:xfrm>
              <a:off x="0" y="-38100"/>
              <a:ext cx="2961039" cy="402796"/>
            </a:xfrm>
            <a:prstGeom prst="rect">
              <a:avLst/>
            </a:prstGeom>
            <a:grpFill/>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5" name="Freeform 5"/>
          <p:cNvSpPr/>
          <p:nvPr/>
        </p:nvSpPr>
        <p:spPr>
          <a:xfrm>
            <a:off x="1253604" y="1203658"/>
            <a:ext cx="2991826" cy="597686"/>
          </a:xfrm>
          <a:custGeom>
            <a:avLst/>
            <a:gdLst/>
            <a:ahLst/>
            <a:cxnLst/>
            <a:rect l="l" t="t" r="r" b="b"/>
            <a:pathLst>
              <a:path w="5340945" h="965706">
                <a:moveTo>
                  <a:pt x="0" y="0"/>
                </a:moveTo>
                <a:lnTo>
                  <a:pt x="5340945" y="0"/>
                </a:lnTo>
                <a:lnTo>
                  <a:pt x="5340945" y="965706"/>
                </a:lnTo>
                <a:lnTo>
                  <a:pt x="0" y="965706"/>
                </a:lnTo>
                <a:lnTo>
                  <a:pt x="0" y="0"/>
                </a:lnTo>
                <a:close/>
              </a:path>
            </a:pathLst>
          </a:custGeom>
          <a:blipFill>
            <a:blip r:embed="rId2"/>
            <a:stretch>
              <a:fillRect/>
            </a:stretch>
          </a:blipFill>
        </p:spPr>
      </p:sp>
      <p:sp>
        <p:nvSpPr>
          <p:cNvPr id="6" name="Freeform 6"/>
          <p:cNvSpPr/>
          <p:nvPr/>
        </p:nvSpPr>
        <p:spPr>
          <a:xfrm>
            <a:off x="8501352" y="1754615"/>
            <a:ext cx="2769289" cy="4109647"/>
          </a:xfrm>
          <a:custGeom>
            <a:avLst/>
            <a:gdLst/>
            <a:ahLst/>
            <a:cxnLst/>
            <a:rect l="l" t="t" r="r" b="b"/>
            <a:pathLst>
              <a:path w="4153933" h="6164471">
                <a:moveTo>
                  <a:pt x="0" y="0"/>
                </a:moveTo>
                <a:lnTo>
                  <a:pt x="4153932" y="0"/>
                </a:lnTo>
                <a:lnTo>
                  <a:pt x="4153932" y="6164471"/>
                </a:lnTo>
                <a:lnTo>
                  <a:pt x="0" y="6164471"/>
                </a:lnTo>
                <a:lnTo>
                  <a:pt x="0" y="0"/>
                </a:lnTo>
                <a:close/>
              </a:path>
            </a:pathLst>
          </a:custGeom>
          <a:blipFill>
            <a:blip r:embed="rId3"/>
            <a:stretch>
              <a:fillRect/>
            </a:stretch>
          </a:blipFill>
        </p:spPr>
      </p:sp>
      <p:sp>
        <p:nvSpPr>
          <p:cNvPr id="7" name="TextBox 7"/>
          <p:cNvSpPr txBox="1"/>
          <p:nvPr/>
        </p:nvSpPr>
        <p:spPr>
          <a:xfrm>
            <a:off x="1253602" y="1938322"/>
            <a:ext cx="6789385" cy="3832139"/>
          </a:xfrm>
          <a:prstGeom prst="rect">
            <a:avLst/>
          </a:prstGeom>
        </p:spPr>
        <p:txBody>
          <a:bodyPr wrap="square" lIns="0" tIns="0" rIns="0" bIns="0" rtlCol="0" anchor="t">
            <a:spAutoFit/>
          </a:bodyPr>
          <a:lstStyle/>
          <a:p>
            <a:pPr marL="342900" marR="0" lvl="0" indent="-342900" algn="just">
              <a:lnSpc>
                <a:spcPct val="107000"/>
              </a:lnSpc>
              <a:spcBef>
                <a:spcPts val="0"/>
              </a:spcBef>
              <a:spcAft>
                <a:spcPts val="800"/>
              </a:spcAft>
              <a:buFont typeface="Symbol" panose="05050102010706020507" pitchFamily="18" charset="2"/>
              <a:buChar char=""/>
            </a:pPr>
            <a:r>
              <a:rPr lang="en-US" sz="1700" b="1" dirty="0">
                <a:effectLst/>
                <a:ea typeface="PMingLiU" panose="02020500000000000000" pitchFamily="18" charset="-120"/>
                <a:cs typeface="Times New Roman" panose="02020603050405020304" pitchFamily="18" charset="0"/>
              </a:rPr>
              <a:t>Misconceptions about Guidelines:</a:t>
            </a:r>
            <a:r>
              <a:rPr lang="en-US" sz="1700" dirty="0">
                <a:effectLst/>
                <a:ea typeface="PMingLiU" panose="02020500000000000000" pitchFamily="18" charset="-120"/>
                <a:cs typeface="Times New Roman" panose="02020603050405020304" pitchFamily="18" charset="0"/>
              </a:rPr>
              <a:t> A staff member </a:t>
            </a:r>
            <a:r>
              <a:rPr lang="en-US" sz="1700" b="1" dirty="0">
                <a:solidFill>
                  <a:schemeClr val="accent2"/>
                </a:solidFill>
                <a:effectLst/>
                <a:ea typeface="PMingLiU" panose="02020500000000000000" pitchFamily="18" charset="-120"/>
                <a:cs typeface="Times New Roman" panose="02020603050405020304" pitchFamily="18" charset="0"/>
              </a:rPr>
              <a:t>rejected an electric wheelchair </a:t>
            </a:r>
            <a:r>
              <a:rPr lang="en-US" sz="1700" dirty="0">
                <a:effectLst/>
                <a:ea typeface="PMingLiU" panose="02020500000000000000" pitchFamily="18" charset="-120"/>
                <a:cs typeface="Times New Roman" panose="02020603050405020304" pitchFamily="18" charset="0"/>
              </a:rPr>
              <a:t>user from bringing lithium-ion battery on board a flight, even though other staff members and industry regulations </a:t>
            </a:r>
            <a:r>
              <a:rPr lang="en-US" sz="1700" b="1" dirty="0">
                <a:solidFill>
                  <a:schemeClr val="accent2"/>
                </a:solidFill>
                <a:ea typeface="PMingLiU" panose="02020500000000000000" pitchFamily="18" charset="-120"/>
                <a:cs typeface="Times New Roman" panose="02020603050405020304" pitchFamily="18" charset="0"/>
              </a:rPr>
              <a:t>had confirmed that the request was permissible</a:t>
            </a:r>
            <a:r>
              <a:rPr lang="en-US" sz="1700" dirty="0">
                <a:effectLst/>
                <a:ea typeface="PMingLiU" panose="02020500000000000000" pitchFamily="18" charset="-120"/>
                <a:cs typeface="Times New Roman" panose="02020603050405020304" pitchFamily="18" charset="0"/>
              </a:rPr>
              <a:t>. The user had to </a:t>
            </a:r>
            <a:r>
              <a:rPr lang="en-US" sz="1700" b="1" dirty="0">
                <a:solidFill>
                  <a:schemeClr val="accent2"/>
                </a:solidFill>
                <a:ea typeface="PMingLiU" panose="02020500000000000000" pitchFamily="18" charset="-120"/>
                <a:cs typeface="Times New Roman" panose="02020603050405020304" pitchFamily="18" charset="0"/>
              </a:rPr>
              <a:t>negotiate with several staff members</a:t>
            </a:r>
            <a:r>
              <a:rPr lang="en-US" sz="1700" dirty="0">
                <a:effectLst/>
                <a:ea typeface="PMingLiU" panose="02020500000000000000" pitchFamily="18" charset="-120"/>
                <a:cs typeface="Times New Roman" panose="02020603050405020304" pitchFamily="18" charset="0"/>
              </a:rPr>
              <a:t> and was given </a:t>
            </a:r>
            <a:r>
              <a:rPr lang="en-US" sz="1700" b="1" dirty="0">
                <a:solidFill>
                  <a:schemeClr val="accent2"/>
                </a:solidFill>
                <a:ea typeface="PMingLiU" panose="02020500000000000000" pitchFamily="18" charset="-120"/>
                <a:cs typeface="Times New Roman" panose="02020603050405020304" pitchFamily="18" charset="0"/>
              </a:rPr>
              <a:t>different replies</a:t>
            </a:r>
            <a:r>
              <a:rPr lang="en-US" sz="1700" dirty="0">
                <a:effectLst/>
                <a:ea typeface="PMingLiU" panose="02020500000000000000" pitchFamily="18" charset="-120"/>
                <a:cs typeface="Times New Roman" panose="02020603050405020304" pitchFamily="18" charset="0"/>
              </a:rPr>
              <a:t>, which was </a:t>
            </a:r>
            <a:r>
              <a:rPr lang="en-US" sz="1700" b="1" dirty="0">
                <a:solidFill>
                  <a:schemeClr val="accent2"/>
                </a:solidFill>
                <a:ea typeface="PMingLiU" panose="02020500000000000000" pitchFamily="18" charset="-120"/>
                <a:cs typeface="Times New Roman" panose="02020603050405020304" pitchFamily="18" charset="0"/>
              </a:rPr>
              <a:t>unnecessary</a:t>
            </a:r>
            <a:r>
              <a:rPr lang="en-US" sz="1700" dirty="0">
                <a:effectLst/>
                <a:ea typeface="PMingLiU" panose="02020500000000000000" pitchFamily="18" charset="-120"/>
                <a:cs typeface="Times New Roman" panose="02020603050405020304" pitchFamily="18" charset="0"/>
              </a:rPr>
              <a:t> as the user was ultimately allowed to bring the battery.</a:t>
            </a:r>
          </a:p>
          <a:p>
            <a:pPr marL="342900" indent="-342900" algn="just">
              <a:lnSpc>
                <a:spcPct val="107000"/>
              </a:lnSpc>
              <a:spcAft>
                <a:spcPts val="800"/>
              </a:spcAft>
              <a:buFont typeface="Symbol" panose="05050102010706020507" pitchFamily="18" charset="2"/>
              <a:buChar char=""/>
            </a:pPr>
            <a:r>
              <a:rPr lang="en-US" sz="1700" b="1" dirty="0">
                <a:effectLst/>
                <a:ea typeface="PMingLiU" panose="02020500000000000000" pitchFamily="18" charset="-120"/>
                <a:cs typeface="Times New Roman" panose="02020603050405020304" pitchFamily="18" charset="0"/>
              </a:rPr>
              <a:t>Lack of Knowledge about Tactile Guide Paths:</a:t>
            </a:r>
            <a:r>
              <a:rPr lang="en-US" sz="1700" dirty="0">
                <a:effectLst/>
                <a:ea typeface="PMingLiU" panose="02020500000000000000" pitchFamily="18" charset="-120"/>
                <a:cs typeface="Times New Roman" panose="02020603050405020304" pitchFamily="18" charset="0"/>
              </a:rPr>
              <a:t> A manager </a:t>
            </a:r>
            <a:r>
              <a:rPr lang="en-US" sz="1700" b="1" dirty="0">
                <a:solidFill>
                  <a:schemeClr val="accent2"/>
                </a:solidFill>
                <a:ea typeface="PMingLiU" panose="02020500000000000000" pitchFamily="18" charset="-120"/>
                <a:cs typeface="Times New Roman" panose="02020603050405020304" pitchFamily="18" charset="0"/>
              </a:rPr>
              <a:t>misplaced</a:t>
            </a:r>
            <a:r>
              <a:rPr lang="en-US" sz="1700" dirty="0">
                <a:effectLst/>
                <a:ea typeface="PMingLiU" panose="02020500000000000000" pitchFamily="18" charset="-120"/>
                <a:cs typeface="Times New Roman" panose="02020603050405020304" pitchFamily="18" charset="0"/>
              </a:rPr>
              <a:t> positional tiles instead of hazard warning tiles in specific locations due to insufficient understanding of the different types of tactile paving. Also, areas that were seldom used </a:t>
            </a:r>
            <a:r>
              <a:rPr lang="en-US" sz="1700" b="1" dirty="0">
                <a:solidFill>
                  <a:schemeClr val="accent2"/>
                </a:solidFill>
                <a:ea typeface="PMingLiU" panose="02020500000000000000" pitchFamily="18" charset="-120"/>
                <a:cs typeface="Times New Roman" panose="02020603050405020304" pitchFamily="18" charset="0"/>
              </a:rPr>
              <a:t>lacked tactile guide paths</a:t>
            </a:r>
            <a:r>
              <a:rPr lang="en-US" sz="1700" dirty="0">
                <a:effectLst/>
                <a:ea typeface="PMingLiU" panose="02020500000000000000" pitchFamily="18" charset="-120"/>
                <a:cs typeface="Times New Roman" panose="02020603050405020304" pitchFamily="18" charset="0"/>
              </a:rPr>
              <a:t>, which </a:t>
            </a:r>
            <a:r>
              <a:rPr lang="en-US" sz="1700" b="1" dirty="0">
                <a:solidFill>
                  <a:schemeClr val="accent2"/>
                </a:solidFill>
                <a:ea typeface="PMingLiU" panose="02020500000000000000" pitchFamily="18" charset="-120"/>
                <a:cs typeface="Times New Roman" panose="02020603050405020304" pitchFamily="18" charset="0"/>
              </a:rPr>
              <a:t>adversely affected wayfinding </a:t>
            </a:r>
            <a:r>
              <a:rPr lang="en-US" sz="1700" dirty="0">
                <a:effectLst/>
                <a:ea typeface="PMingLiU" panose="02020500000000000000" pitchFamily="18" charset="-120"/>
                <a:cs typeface="Times New Roman" panose="02020603050405020304" pitchFamily="18" charset="0"/>
              </a:rPr>
              <a:t>for persons with visual impairments.</a:t>
            </a:r>
          </a:p>
          <a:p>
            <a:pPr marL="342900" indent="-342900" algn="just">
              <a:lnSpc>
                <a:spcPct val="107000"/>
              </a:lnSpc>
              <a:spcAft>
                <a:spcPts val="800"/>
              </a:spcAft>
              <a:buFont typeface="Symbol" panose="05050102010706020507" pitchFamily="18" charset="2"/>
              <a:buChar char=""/>
            </a:pPr>
            <a:r>
              <a:rPr lang="en-US" sz="1700" b="1" dirty="0">
                <a:ea typeface="PMingLiU" panose="02020500000000000000" pitchFamily="18" charset="-120"/>
                <a:cs typeface="Times New Roman" panose="02020603050405020304" pitchFamily="18" charset="0"/>
              </a:rPr>
              <a:t>Other examples: </a:t>
            </a:r>
            <a:r>
              <a:rPr lang="en-US" sz="1700" dirty="0">
                <a:ea typeface="PMingLiU" panose="02020500000000000000" pitchFamily="18" charset="-120"/>
                <a:cs typeface="Times New Roman" panose="02020603050405020304" pitchFamily="18" charset="0"/>
              </a:rPr>
              <a:t>denial of providing a ramp, elevator locked by staff and staff making fun of a client’s disability.</a:t>
            </a:r>
            <a:endParaRPr lang="en-US" sz="1700" dirty="0">
              <a:solidFill>
                <a:srgbClr val="000000"/>
              </a:solidFill>
              <a:ea typeface="Microsoft JhengHei" panose="020B0604030504040204" pitchFamily="34" charset="-120"/>
              <a:cs typeface="DM Sans"/>
              <a:sym typeface="DM Sans"/>
            </a:endParaRPr>
          </a:p>
        </p:txBody>
      </p:sp>
      <p:sp>
        <p:nvSpPr>
          <p:cNvPr id="9" name="TextBox 9"/>
          <p:cNvSpPr txBox="1"/>
          <p:nvPr/>
        </p:nvSpPr>
        <p:spPr>
          <a:xfrm>
            <a:off x="1396861" y="590305"/>
            <a:ext cx="5364822" cy="437107"/>
          </a:xfrm>
          <a:prstGeom prst="rect">
            <a:avLst/>
          </a:prstGeom>
        </p:spPr>
        <p:txBody>
          <a:bodyPr wrap="square" lIns="0" tIns="0" rIns="0" bIns="0" rtlCol="0" anchor="t">
            <a:spAutoFit/>
          </a:bodyPr>
          <a:lstStyle/>
          <a:p>
            <a:pPr algn="just">
              <a:lnSpc>
                <a:spcPts val="3733"/>
              </a:lnSpc>
              <a:spcBef>
                <a:spcPts val="200"/>
              </a:spcBef>
            </a:pPr>
            <a:r>
              <a:rPr lang="en-US" sz="2400" b="1" dirty="0">
                <a:solidFill>
                  <a:srgbClr val="000000"/>
                </a:solidFill>
                <a:ea typeface="Microsoft JhengHei" panose="020B0604030504040204" pitchFamily="34" charset="-120"/>
              </a:rPr>
              <a:t>F. Poor Staff Training and Awareness </a:t>
            </a:r>
            <a:endParaRPr lang="en-GB" sz="2400" b="1" dirty="0">
              <a:solidFill>
                <a:srgbClr val="000000"/>
              </a:solidFill>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B4E60BD1-C2C2-720F-4430-E18274F252FE}"/>
              </a:ext>
            </a:extLst>
          </p:cNvPr>
          <p:cNvSpPr>
            <a:spLocks noGrp="1"/>
          </p:cNvSpPr>
          <p:nvPr>
            <p:ph type="sldNum" sz="quarter" idx="12"/>
          </p:nvPr>
        </p:nvSpPr>
        <p:spPr/>
        <p:txBody>
          <a:bodyPr/>
          <a:lstStyle/>
          <a:p>
            <a:fld id="{9A5BE717-E9C5-45BB-98B0-2DF601995263}"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A95B7A-30B9-3363-50AF-BD1C128EB1F7}"/>
              </a:ext>
            </a:extLst>
          </p:cNvPr>
          <p:cNvSpPr>
            <a:spLocks noGrp="1"/>
          </p:cNvSpPr>
          <p:nvPr>
            <p:ph type="title"/>
          </p:nvPr>
        </p:nvSpPr>
        <p:spPr/>
        <p:txBody>
          <a:bodyPr>
            <a:normAutofit/>
          </a:bodyPr>
          <a:lstStyle/>
          <a:p>
            <a:r>
              <a:rPr lang="en-GB" altLang="zh-TW" sz="3600" b="1" dirty="0">
                <a:solidFill>
                  <a:schemeClr val="bg1"/>
                </a:solidFill>
                <a:ea typeface="Microsoft JhengHei" panose="020B0604030504040204" pitchFamily="34" charset="-120"/>
                <a:sym typeface="DM Sans Bold"/>
              </a:rPr>
              <a:t>Universal</a:t>
            </a:r>
            <a:r>
              <a:rPr lang="zh-TW" altLang="en-US" sz="3600" b="1" dirty="0">
                <a:solidFill>
                  <a:schemeClr val="bg1"/>
                </a:solidFill>
                <a:ea typeface="Microsoft JhengHei" panose="020B0604030504040204" pitchFamily="34" charset="-120"/>
                <a:sym typeface="DM Sans Bold"/>
              </a:rPr>
              <a:t> </a:t>
            </a:r>
            <a:r>
              <a:rPr lang="en-GB" altLang="zh-TW" sz="3600" b="1" dirty="0">
                <a:solidFill>
                  <a:schemeClr val="bg1"/>
                </a:solidFill>
                <a:ea typeface="Microsoft JhengHei" panose="020B0604030504040204" pitchFamily="34" charset="-120"/>
                <a:sym typeface="DM Sans Bold"/>
              </a:rPr>
              <a:t>Design</a:t>
            </a:r>
            <a:r>
              <a:rPr lang="zh-TW" altLang="en-US" sz="3600" b="1" dirty="0">
                <a:solidFill>
                  <a:schemeClr val="bg1"/>
                </a:solidFill>
                <a:ea typeface="Microsoft JhengHei" panose="020B0604030504040204" pitchFamily="34" charset="-120"/>
                <a:sym typeface="DM Sans Bold"/>
              </a:rPr>
              <a:t> </a:t>
            </a:r>
            <a:r>
              <a:rPr lang="en-GB" altLang="zh-TW" sz="3600" b="1" dirty="0">
                <a:solidFill>
                  <a:schemeClr val="bg1"/>
                </a:solidFill>
                <a:ea typeface="Microsoft JhengHei" panose="020B0604030504040204" pitchFamily="34" charset="-120"/>
                <a:sym typeface="DM Sans Bold"/>
              </a:rPr>
              <a:t>Award</a:t>
            </a:r>
            <a:r>
              <a:rPr lang="zh-TW" altLang="en-US" sz="3600" b="1" dirty="0">
                <a:solidFill>
                  <a:schemeClr val="bg1"/>
                </a:solidFill>
                <a:ea typeface="Microsoft JhengHei" panose="020B0604030504040204" pitchFamily="34" charset="-120"/>
                <a:sym typeface="DM Sans Bold"/>
              </a:rPr>
              <a:t> </a:t>
            </a:r>
            <a:r>
              <a:rPr lang="en-GB" altLang="zh-TW" sz="3600" b="1" dirty="0">
                <a:solidFill>
                  <a:schemeClr val="bg1"/>
                </a:solidFill>
                <a:ea typeface="Microsoft JhengHei" panose="020B0604030504040204" pitchFamily="34" charset="-120"/>
                <a:sym typeface="DM Sans Bold"/>
              </a:rPr>
              <a:t>Scheme (UDAS)</a:t>
            </a:r>
            <a:endParaRPr lang="en-GB" sz="3600" b="1" dirty="0">
              <a:solidFill>
                <a:schemeClr val="bg1"/>
              </a:solidFill>
              <a:ea typeface="Microsoft JhengHei" panose="020B0604030504040204" pitchFamily="34" charset="-120"/>
            </a:endParaRPr>
          </a:p>
        </p:txBody>
      </p:sp>
      <p:sp>
        <p:nvSpPr>
          <p:cNvPr id="4" name="Content Placeholder 3">
            <a:extLst>
              <a:ext uri="{FF2B5EF4-FFF2-40B4-BE49-F238E27FC236}">
                <a16:creationId xmlns:a16="http://schemas.microsoft.com/office/drawing/2014/main" id="{3C9DA7D9-9F6E-A488-7229-546B41823EE4}"/>
              </a:ext>
            </a:extLst>
          </p:cNvPr>
          <p:cNvSpPr>
            <a:spLocks noGrp="1"/>
          </p:cNvSpPr>
          <p:nvPr>
            <p:ph idx="1"/>
          </p:nvPr>
        </p:nvSpPr>
        <p:spPr>
          <a:xfrm>
            <a:off x="838200" y="1956259"/>
            <a:ext cx="10022633" cy="4351338"/>
          </a:xfrm>
        </p:spPr>
        <p:txBody>
          <a:bodyPr>
            <a:noAutofit/>
          </a:bodyPr>
          <a:lstStyle/>
          <a:p>
            <a:pPr>
              <a:lnSpc>
                <a:spcPct val="100000"/>
              </a:lnSpc>
              <a:spcAft>
                <a:spcPts val="1200"/>
              </a:spcAft>
            </a:pPr>
            <a:r>
              <a:rPr lang="en-GB" altLang="zh-TW" sz="2000" dirty="0">
                <a:ea typeface="Microsoft JhengHei" panose="020B0604030504040204" pitchFamily="34" charset="-120"/>
                <a:cs typeface="Times New Roman" panose="02020603050405020304" pitchFamily="18" charset="0"/>
              </a:rPr>
              <a:t>The EOC</a:t>
            </a:r>
            <a:r>
              <a:rPr lang="zh-TW" altLang="en-US" sz="2000" dirty="0">
                <a:ea typeface="Microsoft JhengHei" panose="020B0604030504040204" pitchFamily="34" charset="-120"/>
                <a:cs typeface="Times New Roman" panose="02020603050405020304" pitchFamily="18" charset="0"/>
              </a:rPr>
              <a:t> </a:t>
            </a:r>
            <a:r>
              <a:rPr lang="en-GB" altLang="zh-TW" sz="2000" dirty="0">
                <a:ea typeface="Microsoft JhengHei" panose="020B0604030504040204" pitchFamily="34" charset="-120"/>
                <a:cs typeface="Times New Roman" panose="02020603050405020304" pitchFamily="18" charset="0"/>
              </a:rPr>
              <a:t>launched</a:t>
            </a:r>
            <a:r>
              <a:rPr lang="zh-TW" altLang="en-US" sz="2000" dirty="0">
                <a:ea typeface="Microsoft JhengHei" panose="020B0604030504040204" pitchFamily="34" charset="-120"/>
                <a:cs typeface="Times New Roman" panose="02020603050405020304" pitchFamily="18" charset="0"/>
              </a:rPr>
              <a:t> </a:t>
            </a:r>
            <a:r>
              <a:rPr lang="en-GB" altLang="zh-TW" sz="2000" dirty="0">
                <a:ea typeface="Microsoft JhengHei" panose="020B0604030504040204" pitchFamily="34" charset="-120"/>
                <a:cs typeface="Times New Roman" panose="02020603050405020304" pitchFamily="18" charset="0"/>
              </a:rPr>
              <a:t>the</a:t>
            </a:r>
            <a:r>
              <a:rPr lang="zh-TW" altLang="en-US" sz="2000" dirty="0">
                <a:ea typeface="Microsoft JhengHei" panose="020B0604030504040204" pitchFamily="34" charset="-120"/>
                <a:cs typeface="Times New Roman" panose="02020603050405020304" pitchFamily="18" charset="0"/>
              </a:rPr>
              <a:t> </a:t>
            </a:r>
            <a:r>
              <a:rPr lang="en-GB" altLang="zh-TW" sz="2000" dirty="0">
                <a:ea typeface="Microsoft JhengHei" panose="020B0604030504040204" pitchFamily="34" charset="-120"/>
                <a:cs typeface="Times New Roman" panose="02020603050405020304" pitchFamily="18" charset="0"/>
              </a:rPr>
              <a:t>first</a:t>
            </a:r>
            <a:r>
              <a:rPr lang="zh-TW" altLang="en-US" sz="2000" dirty="0">
                <a:ea typeface="Microsoft JhengHei" panose="020B0604030504040204" pitchFamily="34" charset="-120"/>
                <a:cs typeface="Times New Roman" panose="02020603050405020304" pitchFamily="18" charset="0"/>
              </a:rPr>
              <a:t> </a:t>
            </a:r>
            <a:r>
              <a:rPr lang="en-GB" altLang="zh-TW" sz="2000" dirty="0">
                <a:ea typeface="Microsoft JhengHei" panose="020B0604030504040204" pitchFamily="34" charset="-120"/>
                <a:cs typeface="Times New Roman" panose="02020603050405020304" pitchFamily="18" charset="0"/>
              </a:rPr>
              <a:t>UDAS last year.</a:t>
            </a:r>
          </a:p>
          <a:p>
            <a:pPr>
              <a:lnSpc>
                <a:spcPct val="100000"/>
              </a:lnSpc>
              <a:spcAft>
                <a:spcPts val="1200"/>
              </a:spcAft>
            </a:pPr>
            <a:r>
              <a:rPr lang="en-GB" altLang="zh-TW" sz="2000" dirty="0">
                <a:ea typeface="Microsoft JhengHei" panose="020B0604030504040204" pitchFamily="34" charset="-120"/>
                <a:cs typeface="Times New Roman" panose="02020603050405020304" pitchFamily="18" charset="0"/>
              </a:rPr>
              <a:t>To recognise </a:t>
            </a:r>
            <a:r>
              <a:rPr lang="en-US" altLang="zh-TW" sz="2000" dirty="0">
                <a:ea typeface="Microsoft JhengHei" panose="020B0604030504040204" pitchFamily="34" charset="-120"/>
                <a:cs typeface="Times New Roman" panose="02020603050405020304" pitchFamily="18" charset="0"/>
              </a:rPr>
              <a:t>companies and </a:t>
            </a:r>
            <a:r>
              <a:rPr lang="en-US" altLang="zh-TW" sz="2000" dirty="0" err="1">
                <a:ea typeface="Microsoft JhengHei" panose="020B0604030504040204" pitchFamily="34" charset="-120"/>
                <a:cs typeface="Times New Roman" panose="02020603050405020304" pitchFamily="18" charset="0"/>
              </a:rPr>
              <a:t>organisations</a:t>
            </a:r>
            <a:r>
              <a:rPr lang="en-US" altLang="zh-TW" sz="2000" dirty="0">
                <a:ea typeface="Microsoft JhengHei" panose="020B0604030504040204" pitchFamily="34" charset="-120"/>
                <a:cs typeface="Times New Roman" panose="02020603050405020304" pitchFamily="18" charset="0"/>
              </a:rPr>
              <a:t> that </a:t>
            </a:r>
            <a:r>
              <a:rPr lang="en-US" altLang="zh-TW" sz="2000" b="1" dirty="0">
                <a:solidFill>
                  <a:schemeClr val="accent2"/>
                </a:solidFill>
                <a:ea typeface="Microsoft JhengHei" panose="020B0604030504040204" pitchFamily="34" charset="-120"/>
                <a:cs typeface="Times New Roman" panose="02020603050405020304" pitchFamily="18" charset="0"/>
              </a:rPr>
              <a:t>excel in implementing universal design principles.</a:t>
            </a:r>
            <a:endParaRPr lang="en-GB" altLang="zh-TW" sz="2000" b="1" dirty="0">
              <a:solidFill>
                <a:schemeClr val="accent2"/>
              </a:solidFill>
              <a:ea typeface="Microsoft JhengHei" panose="020B0604030504040204" pitchFamily="34" charset="-120"/>
              <a:cs typeface="Times New Roman" panose="02020603050405020304" pitchFamily="18" charset="0"/>
            </a:endParaRPr>
          </a:p>
          <a:p>
            <a:pPr>
              <a:lnSpc>
                <a:spcPct val="100000"/>
              </a:lnSpc>
              <a:spcAft>
                <a:spcPts val="1200"/>
              </a:spcAft>
            </a:pPr>
            <a:r>
              <a:rPr lang="en-GB" altLang="zh-TW" sz="2000" dirty="0">
                <a:ea typeface="Microsoft JhengHei" panose="020B0604030504040204" pitchFamily="34" charset="-120"/>
                <a:cs typeface="Times New Roman" panose="02020603050405020304" pitchFamily="18" charset="0"/>
              </a:rPr>
              <a:t>To encourage more organisations to start and continue their efforts in </a:t>
            </a:r>
            <a:r>
              <a:rPr lang="en-GB" altLang="zh-TW" sz="2000" b="1" dirty="0">
                <a:solidFill>
                  <a:schemeClr val="accent2"/>
                </a:solidFill>
                <a:ea typeface="Microsoft JhengHei" panose="020B0604030504040204" pitchFamily="34" charset="-120"/>
                <a:cs typeface="Times New Roman" panose="02020603050405020304" pitchFamily="18" charset="0"/>
              </a:rPr>
              <a:t>increasing accessibility</a:t>
            </a:r>
            <a:r>
              <a:rPr lang="en-GB" altLang="zh-TW" sz="2000" dirty="0">
                <a:ea typeface="Microsoft JhengHei" panose="020B0604030504040204" pitchFamily="34" charset="-120"/>
                <a:cs typeface="Times New Roman" panose="02020603050405020304" pitchFamily="18" charset="0"/>
              </a:rPr>
              <a:t> through </a:t>
            </a:r>
            <a:r>
              <a:rPr lang="en-US" altLang="zh-TW" sz="2000" dirty="0">
                <a:ea typeface="Microsoft JhengHei" panose="020B0604030504040204" pitchFamily="34" charset="-120"/>
                <a:cs typeface="Times New Roman" panose="02020603050405020304" pitchFamily="18" charset="0"/>
              </a:rPr>
              <a:t>sharing of </a:t>
            </a:r>
            <a:r>
              <a:rPr lang="en-US" altLang="zh-TW" sz="2000" b="1" dirty="0">
                <a:solidFill>
                  <a:schemeClr val="accent2"/>
                </a:solidFill>
                <a:ea typeface="Microsoft JhengHei" panose="020B0604030504040204" pitchFamily="34" charset="-120"/>
                <a:cs typeface="Times New Roman" panose="02020603050405020304" pitchFamily="18" charset="0"/>
              </a:rPr>
              <a:t>good practices </a:t>
            </a:r>
            <a:r>
              <a:rPr lang="en-US" altLang="zh-TW" sz="2000" dirty="0">
                <a:ea typeface="Microsoft JhengHei" panose="020B0604030504040204" pitchFamily="34" charset="-120"/>
                <a:cs typeface="Times New Roman" panose="02020603050405020304" pitchFamily="18" charset="0"/>
              </a:rPr>
              <a:t>and innovative approaches.</a:t>
            </a:r>
          </a:p>
          <a:p>
            <a:pPr>
              <a:lnSpc>
                <a:spcPct val="100000"/>
              </a:lnSpc>
              <a:spcAft>
                <a:spcPts val="1200"/>
              </a:spcAft>
            </a:pPr>
            <a:r>
              <a:rPr lang="en-GB" altLang="zh-TW" sz="2000" dirty="0">
                <a:ea typeface="Microsoft JhengHei" panose="020B0604030504040204" pitchFamily="34" charset="-120"/>
                <a:cs typeface="Times New Roman" panose="02020603050405020304" pitchFamily="18" charset="0"/>
              </a:rPr>
              <a:t>The first UDAS received enthusiastic responses from public and private organisations, with a total of </a:t>
            </a:r>
            <a:r>
              <a:rPr lang="en-GB" altLang="zh-TW" sz="2000" b="1" dirty="0">
                <a:solidFill>
                  <a:schemeClr val="accent2"/>
                </a:solidFill>
                <a:ea typeface="Microsoft JhengHei" panose="020B0604030504040204" pitchFamily="34" charset="-120"/>
                <a:cs typeface="Times New Roman" panose="02020603050405020304" pitchFamily="18" charset="0"/>
              </a:rPr>
              <a:t>104</a:t>
            </a:r>
            <a:r>
              <a:rPr lang="en-GB" altLang="zh-TW" sz="2000" dirty="0">
                <a:ea typeface="Microsoft JhengHei" panose="020B0604030504040204" pitchFamily="34" charset="-120"/>
                <a:cs typeface="Times New Roman" panose="02020603050405020304" pitchFamily="18" charset="0"/>
              </a:rPr>
              <a:t> companies and organisations submitting applications for </a:t>
            </a:r>
            <a:r>
              <a:rPr lang="en-GB" altLang="zh-TW" sz="2000" b="1" dirty="0">
                <a:solidFill>
                  <a:schemeClr val="accent2"/>
                </a:solidFill>
                <a:ea typeface="Microsoft JhengHei" panose="020B0604030504040204" pitchFamily="34" charset="-120"/>
                <a:cs typeface="Times New Roman" panose="02020603050405020304" pitchFamily="18" charset="0"/>
              </a:rPr>
              <a:t>270</a:t>
            </a:r>
            <a:r>
              <a:rPr lang="en-GB" altLang="zh-TW" sz="2000" dirty="0">
                <a:ea typeface="Microsoft JhengHei" panose="020B0604030504040204" pitchFamily="34" charset="-120"/>
                <a:cs typeface="Times New Roman" panose="02020603050405020304" pitchFamily="18" charset="0"/>
              </a:rPr>
              <a:t> premises.</a:t>
            </a:r>
          </a:p>
          <a:p>
            <a:pPr>
              <a:lnSpc>
                <a:spcPct val="100000"/>
              </a:lnSpc>
            </a:pPr>
            <a:r>
              <a:rPr lang="en-US" altLang="zh-TW" sz="2000" dirty="0">
                <a:ea typeface="Microsoft JhengHei" panose="020B0604030504040204" pitchFamily="34" charset="-120"/>
                <a:cs typeface="Times New Roman" panose="02020603050405020304" pitchFamily="18" charset="0"/>
              </a:rPr>
              <a:t>Building on the enthusiastic support from various sectors for the first UDAS, the EOC is introducing </a:t>
            </a:r>
            <a:r>
              <a:rPr lang="en-US" altLang="zh-TW" sz="2000" b="1" dirty="0">
                <a:solidFill>
                  <a:schemeClr val="accent2"/>
                </a:solidFill>
                <a:ea typeface="Microsoft JhengHei" panose="020B0604030504040204" pitchFamily="34" charset="-120"/>
                <a:cs typeface="Times New Roman" panose="02020603050405020304" pitchFamily="18" charset="0"/>
              </a:rPr>
              <a:t>the UDAS 2026/27.</a:t>
            </a:r>
            <a:endParaRPr lang="zh-TW" altLang="en-US" sz="2000" b="1" dirty="0">
              <a:solidFill>
                <a:schemeClr val="accent2"/>
              </a:solidFill>
              <a:ea typeface="Microsoft JhengHei" panose="020B0604030504040204" pitchFamily="34" charset="-120"/>
              <a:cs typeface="Times New Roman" panose="02020603050405020304" pitchFamily="18" charset="0"/>
            </a:endParaRPr>
          </a:p>
          <a:p>
            <a:pPr>
              <a:lnSpc>
                <a:spcPct val="100000"/>
              </a:lnSpc>
            </a:pPr>
            <a:endParaRPr lang="en-GB" sz="2000" dirty="0">
              <a:ea typeface="Microsoft JhengHei" panose="020B0604030504040204" pitchFamily="34" charset="-120"/>
              <a:cs typeface="Times New Roman" panose="02020603050405020304" pitchFamily="18" charset="0"/>
            </a:endParaRPr>
          </a:p>
          <a:p>
            <a:pPr>
              <a:lnSpc>
                <a:spcPct val="100000"/>
              </a:lnSpc>
            </a:pPr>
            <a:endParaRPr lang="en-GB" sz="2000" dirty="0">
              <a:ea typeface="Microsoft JhengHei" panose="020B0604030504040204" pitchFamily="34" charset="-120"/>
            </a:endParaRPr>
          </a:p>
          <a:p>
            <a:pPr>
              <a:lnSpc>
                <a:spcPct val="100000"/>
              </a:lnSpc>
            </a:pPr>
            <a:endParaRPr lang="en-GB" sz="2000" dirty="0"/>
          </a:p>
        </p:txBody>
      </p:sp>
      <p:sp>
        <p:nvSpPr>
          <p:cNvPr id="2" name="Slide Number Placeholder 1">
            <a:extLst>
              <a:ext uri="{FF2B5EF4-FFF2-40B4-BE49-F238E27FC236}">
                <a16:creationId xmlns:a16="http://schemas.microsoft.com/office/drawing/2014/main" id="{390978D8-9C74-E834-955B-4B08B313D2E7}"/>
              </a:ext>
            </a:extLst>
          </p:cNvPr>
          <p:cNvSpPr>
            <a:spLocks noGrp="1"/>
          </p:cNvSpPr>
          <p:nvPr>
            <p:ph type="sldNum" sz="quarter" idx="12"/>
          </p:nvPr>
        </p:nvSpPr>
        <p:spPr/>
        <p:txBody>
          <a:bodyPr/>
          <a:lstStyle/>
          <a:p>
            <a:fld id="{9A5BE717-E9C5-45BB-98B0-2DF601995263}" type="slidenum">
              <a:rPr lang="en-US" smtClean="0"/>
              <a:t>2</a:t>
            </a:fld>
            <a:endParaRPr lang="en-US"/>
          </a:p>
        </p:txBody>
      </p:sp>
      <p:pic>
        <p:nvPicPr>
          <p:cNvPr id="5" name="Picture 4" descr="A logo with purple and orange lines&#10;&#10;AI-generated content may be incorrect.">
            <a:extLst>
              <a:ext uri="{FF2B5EF4-FFF2-40B4-BE49-F238E27FC236}">
                <a16:creationId xmlns:a16="http://schemas.microsoft.com/office/drawing/2014/main" id="{C7E8BFF5-0B8A-979D-689D-07B1F9EE7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3963" y="2076263"/>
            <a:ext cx="1173739" cy="917159"/>
          </a:xfrm>
          <a:prstGeom prst="rect">
            <a:avLst/>
          </a:prstGeom>
        </p:spPr>
      </p:pic>
    </p:spTree>
    <p:extLst>
      <p:ext uri="{BB962C8B-B14F-4D97-AF65-F5344CB8AC3E}">
        <p14:creationId xmlns:p14="http://schemas.microsoft.com/office/powerpoint/2010/main" val="131310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952" y="520587"/>
            <a:ext cx="6475309" cy="797531"/>
            <a:chOff x="0" y="0"/>
            <a:chExt cx="2961039" cy="364696"/>
          </a:xfrm>
          <a:solidFill>
            <a:schemeClr val="accent1">
              <a:lumMod val="20000"/>
              <a:lumOff val="80000"/>
            </a:schemeClr>
          </a:solidFill>
        </p:grpSpPr>
        <p:sp>
          <p:nvSpPr>
            <p:cNvPr id="3" name="Freeform 3"/>
            <p:cNvSpPr/>
            <p:nvPr/>
          </p:nvSpPr>
          <p:spPr>
            <a:xfrm>
              <a:off x="0" y="0"/>
              <a:ext cx="2961039" cy="364696"/>
            </a:xfrm>
            <a:custGeom>
              <a:avLst/>
              <a:gdLst/>
              <a:ahLst/>
              <a:cxnLst/>
              <a:rect l="l" t="t" r="r" b="b"/>
              <a:pathLst>
                <a:path w="2961039" h="364696">
                  <a:moveTo>
                    <a:pt x="11956" y="0"/>
                  </a:moveTo>
                  <a:lnTo>
                    <a:pt x="2949083" y="0"/>
                  </a:lnTo>
                  <a:cubicBezTo>
                    <a:pt x="2955686" y="0"/>
                    <a:pt x="2961039" y="5353"/>
                    <a:pt x="2961039" y="11956"/>
                  </a:cubicBezTo>
                  <a:lnTo>
                    <a:pt x="2961039" y="352740"/>
                  </a:lnTo>
                  <a:cubicBezTo>
                    <a:pt x="2961039" y="355911"/>
                    <a:pt x="2959779" y="358952"/>
                    <a:pt x="2957537" y="361194"/>
                  </a:cubicBezTo>
                  <a:cubicBezTo>
                    <a:pt x="2955295" y="363436"/>
                    <a:pt x="2952254" y="364696"/>
                    <a:pt x="2949083" y="364696"/>
                  </a:cubicBezTo>
                  <a:lnTo>
                    <a:pt x="11956" y="364696"/>
                  </a:lnTo>
                  <a:cubicBezTo>
                    <a:pt x="8785" y="364696"/>
                    <a:pt x="5744" y="363436"/>
                    <a:pt x="3502" y="361194"/>
                  </a:cubicBezTo>
                  <a:cubicBezTo>
                    <a:pt x="1260" y="358952"/>
                    <a:pt x="0" y="355911"/>
                    <a:pt x="0" y="352740"/>
                  </a:cubicBezTo>
                  <a:lnTo>
                    <a:pt x="0" y="11956"/>
                  </a:lnTo>
                  <a:cubicBezTo>
                    <a:pt x="0" y="8785"/>
                    <a:pt x="1260" y="5744"/>
                    <a:pt x="3502" y="3502"/>
                  </a:cubicBezTo>
                  <a:cubicBezTo>
                    <a:pt x="5744" y="1260"/>
                    <a:pt x="8785" y="0"/>
                    <a:pt x="11956" y="0"/>
                  </a:cubicBezTo>
                  <a:close/>
                </a:path>
              </a:pathLst>
            </a:custGeom>
            <a:grpFill/>
            <a:ln cap="sq">
              <a:noFill/>
              <a:prstDash val="solid"/>
              <a:miter/>
            </a:ln>
          </p:spPr>
          <p:txBody>
            <a:bodyPr/>
            <a:lstStyle/>
            <a:p>
              <a:endParaRPr lang="en-GB" sz="1200" dirty="0">
                <a:highlight>
                  <a:srgbClr val="FF9966"/>
                </a:highlight>
              </a:endParaRPr>
            </a:p>
          </p:txBody>
        </p:sp>
        <p:sp>
          <p:nvSpPr>
            <p:cNvPr id="4" name="TextBox 4"/>
            <p:cNvSpPr txBox="1"/>
            <p:nvPr/>
          </p:nvSpPr>
          <p:spPr>
            <a:xfrm>
              <a:off x="0" y="-38100"/>
              <a:ext cx="2961039" cy="402796"/>
            </a:xfrm>
            <a:prstGeom prst="rect">
              <a:avLst/>
            </a:prstGeom>
            <a:grpFill/>
          </p:spPr>
          <p:txBody>
            <a:bodyPr lIns="33867" tIns="33867" rIns="33867" bIns="33867" rtlCol="0" anchor="ctr"/>
            <a:lstStyle/>
            <a:p>
              <a:pPr algn="ctr">
                <a:lnSpc>
                  <a:spcPts val="1773"/>
                </a:lnSpc>
              </a:pPr>
              <a:endParaRPr sz="1200">
                <a:solidFill>
                  <a:srgbClr val="FF9966"/>
                </a:solidFill>
                <a:highlight>
                  <a:srgbClr val="FF9966"/>
                </a:highlight>
              </a:endParaRPr>
            </a:p>
          </p:txBody>
        </p:sp>
      </p:grpSp>
      <p:sp>
        <p:nvSpPr>
          <p:cNvPr id="5" name="Freeform 5"/>
          <p:cNvSpPr/>
          <p:nvPr/>
        </p:nvSpPr>
        <p:spPr>
          <a:xfrm>
            <a:off x="1253604" y="1381046"/>
            <a:ext cx="3131784" cy="622561"/>
          </a:xfrm>
          <a:custGeom>
            <a:avLst/>
            <a:gdLst/>
            <a:ahLst/>
            <a:cxnLst/>
            <a:rect l="l" t="t" r="r" b="b"/>
            <a:pathLst>
              <a:path w="5347826" h="1027401">
                <a:moveTo>
                  <a:pt x="0" y="0"/>
                </a:moveTo>
                <a:lnTo>
                  <a:pt x="5347827" y="0"/>
                </a:lnTo>
                <a:lnTo>
                  <a:pt x="5347827" y="1027402"/>
                </a:lnTo>
                <a:lnTo>
                  <a:pt x="0" y="1027402"/>
                </a:lnTo>
                <a:lnTo>
                  <a:pt x="0" y="0"/>
                </a:lnTo>
                <a:close/>
              </a:path>
            </a:pathLst>
          </a:custGeom>
          <a:blipFill>
            <a:blip r:embed="rId2"/>
            <a:stretch>
              <a:fillRect t="-14801"/>
            </a:stretch>
          </a:blipFill>
        </p:spPr>
      </p:sp>
      <p:sp>
        <p:nvSpPr>
          <p:cNvPr id="7" name="TextBox 7"/>
          <p:cNvSpPr txBox="1"/>
          <p:nvPr/>
        </p:nvSpPr>
        <p:spPr>
          <a:xfrm>
            <a:off x="1253603" y="2198465"/>
            <a:ext cx="5791009" cy="2949269"/>
          </a:xfrm>
          <a:prstGeom prst="rect">
            <a:avLst/>
          </a:prstGeom>
        </p:spPr>
        <p:txBody>
          <a:bodyPr wrap="square" lIns="0" tIns="0" rIns="0" bIns="0" rtlCol="0" anchor="t">
            <a:spAutoFit/>
          </a:bodyPr>
          <a:lstStyle/>
          <a:p>
            <a:pPr marL="342900" marR="0" lvl="0" indent="-342900" algn="just">
              <a:lnSpc>
                <a:spcPct val="107000"/>
              </a:lnSpc>
              <a:spcBef>
                <a:spcPts val="0"/>
              </a:spcBef>
              <a:spcAft>
                <a:spcPts val="800"/>
              </a:spcAft>
              <a:buFont typeface="Symbol" panose="05050102010706020507" pitchFamily="18" charset="2"/>
              <a:buChar char=""/>
            </a:pPr>
            <a:r>
              <a:rPr lang="en-US" sz="2000" dirty="0">
                <a:effectLst/>
                <a:ea typeface="PMingLiU" panose="02020500000000000000" pitchFamily="18" charset="-120"/>
                <a:cs typeface="Times New Roman" panose="02020603050405020304" pitchFamily="18" charset="0"/>
              </a:rPr>
              <a:t>A service provider claimed to </a:t>
            </a:r>
            <a:r>
              <a:rPr lang="en-US" sz="2000" b="1" dirty="0">
                <a:solidFill>
                  <a:schemeClr val="accent2"/>
                </a:solidFill>
                <a:effectLst/>
                <a:ea typeface="PMingLiU" panose="02020500000000000000" pitchFamily="18" charset="-120"/>
                <a:cs typeface="Times New Roman" panose="02020603050405020304" pitchFamily="18" charset="0"/>
              </a:rPr>
              <a:t>have taken steps to prevent </a:t>
            </a:r>
            <a:r>
              <a:rPr lang="en-US" sz="2000" dirty="0">
                <a:effectLst/>
                <a:ea typeface="PMingLiU" panose="02020500000000000000" pitchFamily="18" charset="-120"/>
                <a:cs typeface="Times New Roman" panose="02020603050405020304" pitchFamily="18" charset="0"/>
              </a:rPr>
              <a:t>discrimination by its staff through the </a:t>
            </a:r>
            <a:r>
              <a:rPr lang="en-US" sz="2000" b="1" dirty="0">
                <a:solidFill>
                  <a:schemeClr val="accent2"/>
                </a:solidFill>
                <a:ea typeface="PMingLiU" panose="02020500000000000000" pitchFamily="18" charset="-120"/>
                <a:cs typeface="Times New Roman" panose="02020603050405020304" pitchFamily="18" charset="0"/>
              </a:rPr>
              <a:t>circulation of equal opportunities policies </a:t>
            </a:r>
            <a:r>
              <a:rPr lang="en-US" sz="2000" dirty="0">
                <a:effectLst/>
                <a:ea typeface="PMingLiU" panose="02020500000000000000" pitchFamily="18" charset="-120"/>
                <a:cs typeface="Times New Roman" panose="02020603050405020304" pitchFamily="18" charset="0"/>
              </a:rPr>
              <a:t>and the provision of </a:t>
            </a:r>
            <a:r>
              <a:rPr lang="en-US" sz="2000" b="1" dirty="0">
                <a:solidFill>
                  <a:schemeClr val="accent2"/>
                </a:solidFill>
                <a:ea typeface="PMingLiU" panose="02020500000000000000" pitchFamily="18" charset="-120"/>
                <a:cs typeface="Times New Roman" panose="02020603050405020304" pitchFamily="18" charset="0"/>
              </a:rPr>
              <a:t>anti-discrimination training</a:t>
            </a:r>
            <a:r>
              <a:rPr lang="en-US" sz="2000" dirty="0">
                <a:effectLst/>
                <a:ea typeface="PMingLiU" panose="02020500000000000000" pitchFamily="18" charset="-120"/>
                <a:cs typeface="Times New Roman" panose="02020603050405020304" pitchFamily="18" charset="0"/>
              </a:rPr>
              <a:t>. However, it was later revealed that the provider </a:t>
            </a:r>
            <a:r>
              <a:rPr lang="en-US" sz="2000" b="1" dirty="0">
                <a:solidFill>
                  <a:schemeClr val="accent2"/>
                </a:solidFill>
                <a:ea typeface="PMingLiU" panose="02020500000000000000" pitchFamily="18" charset="-120"/>
                <a:cs typeface="Times New Roman" panose="02020603050405020304" pitchFamily="18" charset="0"/>
              </a:rPr>
              <a:t>had failed to deliver</a:t>
            </a:r>
            <a:r>
              <a:rPr lang="en-US" sz="2000" dirty="0">
                <a:effectLst/>
                <a:ea typeface="PMingLiU" panose="02020500000000000000" pitchFamily="18" charset="-120"/>
                <a:cs typeface="Times New Roman" panose="02020603050405020304" pitchFamily="18" charset="0"/>
              </a:rPr>
              <a:t> adequate and comprehensive equal opportunities policies </a:t>
            </a:r>
            <a:r>
              <a:rPr lang="en-US" sz="2000" b="1" dirty="0">
                <a:solidFill>
                  <a:schemeClr val="accent2"/>
                </a:solidFill>
                <a:ea typeface="PMingLiU" panose="02020500000000000000" pitchFamily="18" charset="-120"/>
                <a:cs typeface="Times New Roman" panose="02020603050405020304" pitchFamily="18" charset="0"/>
              </a:rPr>
              <a:t>to all staff</a:t>
            </a:r>
            <a:r>
              <a:rPr lang="en-US" sz="2000" dirty="0">
                <a:effectLst/>
                <a:ea typeface="PMingLiU" panose="02020500000000000000" pitchFamily="18" charset="-120"/>
                <a:cs typeface="Times New Roman" panose="02020603050405020304" pitchFamily="18" charset="0"/>
              </a:rPr>
              <a:t>, and </a:t>
            </a:r>
            <a:r>
              <a:rPr lang="en-US" sz="2000" b="1" dirty="0">
                <a:solidFill>
                  <a:schemeClr val="accent2"/>
                </a:solidFill>
                <a:ea typeface="PMingLiU" panose="02020500000000000000" pitchFamily="18" charset="-120"/>
                <a:cs typeface="Times New Roman" panose="02020603050405020304" pitchFamily="18" charset="0"/>
              </a:rPr>
              <a:t>had no system in place </a:t>
            </a:r>
            <a:r>
              <a:rPr lang="en-US" sz="2000" dirty="0">
                <a:effectLst/>
                <a:ea typeface="PMingLiU" panose="02020500000000000000" pitchFamily="18" charset="-120"/>
                <a:cs typeface="Times New Roman" panose="02020603050405020304" pitchFamily="18" charset="0"/>
              </a:rPr>
              <a:t>to ensure that staff acknowledged their understanding of the policy or attended the training. </a:t>
            </a:r>
            <a:endParaRPr lang="en-GB" sz="2000" dirty="0">
              <a:effectLst/>
              <a:ea typeface="PMingLiU" panose="02020500000000000000" pitchFamily="18" charset="-120"/>
              <a:cs typeface="Times New Roman" panose="02020603050405020304" pitchFamily="18" charset="0"/>
            </a:endParaRPr>
          </a:p>
        </p:txBody>
      </p:sp>
      <p:sp>
        <p:nvSpPr>
          <p:cNvPr id="8" name="TextBox 8"/>
          <p:cNvSpPr txBox="1"/>
          <p:nvPr/>
        </p:nvSpPr>
        <p:spPr>
          <a:xfrm>
            <a:off x="1353218" y="667491"/>
            <a:ext cx="5551723" cy="437107"/>
          </a:xfrm>
          <a:prstGeom prst="rect">
            <a:avLst/>
          </a:prstGeom>
        </p:spPr>
        <p:txBody>
          <a:bodyPr wrap="square" lIns="0" tIns="0" rIns="0" bIns="0" rtlCol="0" anchor="t">
            <a:spAutoFit/>
          </a:bodyPr>
          <a:lstStyle/>
          <a:p>
            <a:pPr marR="0" lvl="0" algn="just">
              <a:lnSpc>
                <a:spcPts val="3733"/>
              </a:lnSpc>
              <a:spcBef>
                <a:spcPts val="200"/>
              </a:spcBef>
              <a:spcAft>
                <a:spcPts val="0"/>
              </a:spcAft>
            </a:pPr>
            <a:r>
              <a:rPr lang="en-US" sz="2400" b="1" dirty="0">
                <a:solidFill>
                  <a:srgbClr val="000000"/>
                </a:solidFill>
                <a:ea typeface="Microsoft JhengHei" panose="020B0604030504040204" pitchFamily="34" charset="-120"/>
              </a:rPr>
              <a:t>G. Poor Awareness of Vicarious Liability </a:t>
            </a:r>
            <a:endParaRPr lang="en-GB" sz="2400" b="1" dirty="0">
              <a:solidFill>
                <a:srgbClr val="000000"/>
              </a:solidFill>
              <a:ea typeface="Microsoft JhengHei" panose="020B0604030504040204" pitchFamily="34" charset="-120"/>
            </a:endParaRPr>
          </a:p>
        </p:txBody>
      </p:sp>
      <p:sp>
        <p:nvSpPr>
          <p:cNvPr id="9" name="Slide Number Placeholder 8">
            <a:extLst>
              <a:ext uri="{FF2B5EF4-FFF2-40B4-BE49-F238E27FC236}">
                <a16:creationId xmlns:a16="http://schemas.microsoft.com/office/drawing/2014/main" id="{B877BA6F-BD07-5F02-994B-8260964F0BCA}"/>
              </a:ext>
            </a:extLst>
          </p:cNvPr>
          <p:cNvSpPr>
            <a:spLocks noGrp="1"/>
          </p:cNvSpPr>
          <p:nvPr>
            <p:ph type="sldNum" sz="quarter" idx="12"/>
          </p:nvPr>
        </p:nvSpPr>
        <p:spPr/>
        <p:txBody>
          <a:bodyPr/>
          <a:lstStyle/>
          <a:p>
            <a:fld id="{9A5BE717-E9C5-45BB-98B0-2DF601995263}" type="slidenum">
              <a:rPr lang="en-US" smtClean="0"/>
              <a:t>20</a:t>
            </a:fld>
            <a:endParaRPr lang="en-US"/>
          </a:p>
        </p:txBody>
      </p:sp>
      <p:pic>
        <p:nvPicPr>
          <p:cNvPr id="11" name="Picture 10">
            <a:extLst>
              <a:ext uri="{FF2B5EF4-FFF2-40B4-BE49-F238E27FC236}">
                <a16:creationId xmlns:a16="http://schemas.microsoft.com/office/drawing/2014/main" id="{103C6E8F-A6E5-107A-2586-22DB0A5F3BE5}"/>
              </a:ext>
            </a:extLst>
          </p:cNvPr>
          <p:cNvPicPr>
            <a:picLocks noChangeAspect="1"/>
          </p:cNvPicPr>
          <p:nvPr/>
        </p:nvPicPr>
        <p:blipFill>
          <a:blip r:embed="rId3"/>
          <a:stretch>
            <a:fillRect/>
          </a:stretch>
        </p:blipFill>
        <p:spPr>
          <a:xfrm>
            <a:off x="8022519" y="2117436"/>
            <a:ext cx="2730951" cy="37795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952" y="1414897"/>
            <a:ext cx="6419628" cy="667609"/>
            <a:chOff x="0" y="0"/>
            <a:chExt cx="2935577" cy="305285"/>
          </a:xfrm>
        </p:grpSpPr>
        <p:sp>
          <p:nvSpPr>
            <p:cNvPr id="3" name="Freeform 3"/>
            <p:cNvSpPr/>
            <p:nvPr/>
          </p:nvSpPr>
          <p:spPr>
            <a:xfrm>
              <a:off x="0" y="0"/>
              <a:ext cx="2935577" cy="305285"/>
            </a:xfrm>
            <a:custGeom>
              <a:avLst/>
              <a:gdLst/>
              <a:ahLst/>
              <a:cxnLst/>
              <a:rect l="l" t="t" r="r" b="b"/>
              <a:pathLst>
                <a:path w="2935577" h="305285">
                  <a:moveTo>
                    <a:pt x="12060" y="0"/>
                  </a:moveTo>
                  <a:lnTo>
                    <a:pt x="2923517" y="0"/>
                  </a:lnTo>
                  <a:cubicBezTo>
                    <a:pt x="2926716" y="0"/>
                    <a:pt x="2929783" y="1271"/>
                    <a:pt x="2932045" y="3532"/>
                  </a:cubicBezTo>
                  <a:cubicBezTo>
                    <a:pt x="2934307" y="5794"/>
                    <a:pt x="2935577" y="8861"/>
                    <a:pt x="2935577" y="12060"/>
                  </a:cubicBezTo>
                  <a:lnTo>
                    <a:pt x="2935577" y="293225"/>
                  </a:lnTo>
                  <a:cubicBezTo>
                    <a:pt x="2935577" y="296424"/>
                    <a:pt x="2934307" y="299491"/>
                    <a:pt x="2932045" y="301753"/>
                  </a:cubicBezTo>
                  <a:cubicBezTo>
                    <a:pt x="2929783" y="304014"/>
                    <a:pt x="2926716" y="305285"/>
                    <a:pt x="2923517" y="305285"/>
                  </a:cubicBezTo>
                  <a:lnTo>
                    <a:pt x="12060" y="305285"/>
                  </a:lnTo>
                  <a:cubicBezTo>
                    <a:pt x="8861" y="305285"/>
                    <a:pt x="5794" y="304014"/>
                    <a:pt x="3532" y="301753"/>
                  </a:cubicBezTo>
                  <a:cubicBezTo>
                    <a:pt x="1271" y="299491"/>
                    <a:pt x="0" y="296424"/>
                    <a:pt x="0" y="293225"/>
                  </a:cubicBezTo>
                  <a:lnTo>
                    <a:pt x="0" y="12060"/>
                  </a:lnTo>
                  <a:cubicBezTo>
                    <a:pt x="0" y="8861"/>
                    <a:pt x="1271" y="5794"/>
                    <a:pt x="3532" y="3532"/>
                  </a:cubicBezTo>
                  <a:cubicBezTo>
                    <a:pt x="5794" y="1271"/>
                    <a:pt x="8861" y="0"/>
                    <a:pt x="12060" y="0"/>
                  </a:cubicBezTo>
                  <a:close/>
                </a:path>
              </a:pathLst>
            </a:custGeom>
            <a:solidFill>
              <a:srgbClr val="ED938E"/>
            </a:solidFill>
            <a:ln cap="sq">
              <a:noFill/>
              <a:prstDash val="solid"/>
              <a:miter/>
            </a:ln>
          </p:spPr>
        </p:sp>
        <p:sp>
          <p:nvSpPr>
            <p:cNvPr id="4" name="TextBox 4"/>
            <p:cNvSpPr txBox="1"/>
            <p:nvPr/>
          </p:nvSpPr>
          <p:spPr>
            <a:xfrm>
              <a:off x="0" y="-38100"/>
              <a:ext cx="2935577" cy="343385"/>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5" name="Freeform 5"/>
          <p:cNvSpPr/>
          <p:nvPr/>
        </p:nvSpPr>
        <p:spPr>
          <a:xfrm>
            <a:off x="1130305" y="2146846"/>
            <a:ext cx="3094716" cy="638959"/>
          </a:xfrm>
          <a:custGeom>
            <a:avLst/>
            <a:gdLst/>
            <a:ahLst/>
            <a:cxnLst/>
            <a:rect l="l" t="t" r="r" b="b"/>
            <a:pathLst>
              <a:path w="4642074" h="958438">
                <a:moveTo>
                  <a:pt x="0" y="0"/>
                </a:moveTo>
                <a:lnTo>
                  <a:pt x="4642074" y="0"/>
                </a:lnTo>
                <a:lnTo>
                  <a:pt x="4642074" y="958439"/>
                </a:lnTo>
                <a:lnTo>
                  <a:pt x="0" y="958439"/>
                </a:lnTo>
                <a:lnTo>
                  <a:pt x="0" y="0"/>
                </a:lnTo>
                <a:close/>
              </a:path>
            </a:pathLst>
          </a:custGeom>
          <a:blipFill>
            <a:blip r:embed="rId2"/>
            <a:stretch>
              <a:fillRect/>
            </a:stretch>
          </a:blipFill>
        </p:spPr>
      </p:sp>
      <p:sp>
        <p:nvSpPr>
          <p:cNvPr id="7" name="Freeform 7"/>
          <p:cNvSpPr/>
          <p:nvPr/>
        </p:nvSpPr>
        <p:spPr>
          <a:xfrm rot="-10800000">
            <a:off x="4189092" y="269742"/>
            <a:ext cx="3984524" cy="1005895"/>
          </a:xfrm>
          <a:custGeom>
            <a:avLst/>
            <a:gdLst/>
            <a:ahLst/>
            <a:cxnLst/>
            <a:rect l="l" t="t" r="r" b="b"/>
            <a:pathLst>
              <a:path w="5720727" h="1508842">
                <a:moveTo>
                  <a:pt x="0" y="0"/>
                </a:moveTo>
                <a:lnTo>
                  <a:pt x="5720726" y="0"/>
                </a:lnTo>
                <a:lnTo>
                  <a:pt x="5720726" y="1508842"/>
                </a:lnTo>
                <a:lnTo>
                  <a:pt x="0" y="15088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4426074" y="518229"/>
            <a:ext cx="3623208" cy="508922"/>
          </a:xfrm>
          <a:prstGeom prst="rect">
            <a:avLst/>
          </a:prstGeom>
        </p:spPr>
        <p:txBody>
          <a:bodyPr wrap="square" lIns="0" tIns="0" rIns="0" bIns="0" rtlCol="0" anchor="t">
            <a:spAutoFit/>
          </a:bodyPr>
          <a:lstStyle/>
          <a:p>
            <a:pPr>
              <a:lnSpc>
                <a:spcPct val="107000"/>
              </a:lnSpc>
              <a:spcBef>
                <a:spcPts val="1200"/>
              </a:spcBef>
            </a:pPr>
            <a:r>
              <a:rPr lang="en-US" sz="3200" b="1" dirty="0">
                <a:solidFill>
                  <a:srgbClr val="143244"/>
                </a:solidFill>
                <a:latin typeface="Aptos" panose="020B0004020202020204" pitchFamily="34" charset="0"/>
                <a:ea typeface="Microsoft JhengHei" panose="020B0604030504040204" pitchFamily="34" charset="-120"/>
              </a:rPr>
              <a:t>Attitudinal Barriers </a:t>
            </a:r>
            <a:endParaRPr lang="en-GB" sz="3200" b="1" dirty="0">
              <a:solidFill>
                <a:srgbClr val="143244"/>
              </a:solidFill>
              <a:latin typeface="Aptos" panose="020B0004020202020204" pitchFamily="34" charset="0"/>
              <a:ea typeface="Microsoft JhengHei" panose="020B0604030504040204" pitchFamily="34" charset="-120"/>
            </a:endParaRPr>
          </a:p>
        </p:txBody>
      </p:sp>
      <p:sp>
        <p:nvSpPr>
          <p:cNvPr id="9" name="TextBox 9"/>
          <p:cNvSpPr txBox="1"/>
          <p:nvPr/>
        </p:nvSpPr>
        <p:spPr>
          <a:xfrm>
            <a:off x="1122952" y="2922794"/>
            <a:ext cx="5942911" cy="2851293"/>
          </a:xfrm>
          <a:prstGeom prst="rect">
            <a:avLst/>
          </a:prstGeom>
        </p:spPr>
        <p:txBody>
          <a:bodyPr lIns="0" tIns="0" rIns="0" bIns="0" rtlCol="0" anchor="t">
            <a:spAutoFit/>
          </a:bodyPr>
          <a:lstStyle/>
          <a:p>
            <a:pPr marL="342900" marR="0" lvl="0" indent="-342900" algn="just">
              <a:lnSpc>
                <a:spcPct val="107000"/>
              </a:lnSpc>
              <a:spcBef>
                <a:spcPts val="0"/>
              </a:spcBef>
              <a:spcAft>
                <a:spcPts val="800"/>
              </a:spcAft>
              <a:buFont typeface="Symbol" panose="05050102010706020507" pitchFamily="18" charset="2"/>
              <a:buChar char=""/>
            </a:pPr>
            <a:r>
              <a:rPr lang="en-US" sz="2400" b="1" dirty="0">
                <a:effectLst/>
                <a:ea typeface="Times New Roman" panose="02020603050405020304" pitchFamily="18" charset="0"/>
                <a:cs typeface="Times New Roman" panose="02020603050405020304" pitchFamily="18" charset="0"/>
              </a:rPr>
              <a:t>Ignored Request for Access</a:t>
            </a:r>
            <a:r>
              <a:rPr lang="en-US" sz="2400" dirty="0">
                <a:effectLst/>
                <a:ea typeface="Times New Roman" panose="02020603050405020304" pitchFamily="18" charset="0"/>
                <a:cs typeface="Times New Roman" panose="02020603050405020304" pitchFamily="18" charset="0"/>
              </a:rPr>
              <a:t>: A bus driver </a:t>
            </a:r>
            <a:r>
              <a:rPr lang="en-US" sz="2400" b="1" dirty="0">
                <a:solidFill>
                  <a:schemeClr val="accent2"/>
                </a:solidFill>
                <a:effectLst/>
                <a:ea typeface="Times New Roman" panose="02020603050405020304" pitchFamily="18" charset="0"/>
                <a:cs typeface="Times New Roman" panose="02020603050405020304" pitchFamily="18" charset="0"/>
              </a:rPr>
              <a:t>ignored</a:t>
            </a:r>
            <a:r>
              <a:rPr lang="en-US" sz="2400" dirty="0">
                <a:effectLst/>
                <a:ea typeface="Times New Roman" panose="02020603050405020304" pitchFamily="18" charset="0"/>
                <a:cs typeface="Times New Roman" panose="02020603050405020304" pitchFamily="18" charset="0"/>
              </a:rPr>
              <a:t> a request from a wheelchair user to </a:t>
            </a:r>
            <a:r>
              <a:rPr lang="en-US" sz="2400" b="1" dirty="0">
                <a:solidFill>
                  <a:schemeClr val="accent2"/>
                </a:solidFill>
                <a:cs typeface="Times New Roman" panose="02020603050405020304" pitchFamily="18" charset="0"/>
              </a:rPr>
              <a:t>lower the bus and deploy the ramp </a:t>
            </a:r>
            <a:r>
              <a:rPr lang="en-US" sz="2400" dirty="0">
                <a:effectLst/>
                <a:ea typeface="Times New Roman" panose="02020603050405020304" pitchFamily="18" charset="0"/>
                <a:cs typeface="Times New Roman" panose="02020603050405020304" pitchFamily="18" charset="0"/>
              </a:rPr>
              <a:t>for wheelchair access, then drove away without allowing the passenger to board.</a:t>
            </a:r>
            <a:endParaRPr lang="en-US" sz="2400" dirty="0">
              <a:solidFill>
                <a:srgbClr val="000000"/>
              </a:solidFill>
              <a:effectLst/>
              <a:ea typeface="Microsoft JhengHei" panose="020B0604030504040204" pitchFamily="34" charset="-120"/>
              <a:cs typeface="Times New Roman" panose="02020603050405020304" pitchFamily="18" charset="0"/>
              <a:sym typeface="Canva Sans"/>
            </a:endParaRPr>
          </a:p>
          <a:p>
            <a:pPr marL="342900" marR="0" lvl="0" indent="-342900" algn="just">
              <a:lnSpc>
                <a:spcPct val="107000"/>
              </a:lnSpc>
              <a:spcBef>
                <a:spcPts val="0"/>
              </a:spcBef>
              <a:spcAft>
                <a:spcPts val="800"/>
              </a:spcAft>
              <a:buFont typeface="Symbol" panose="05050102010706020507" pitchFamily="18" charset="2"/>
              <a:buChar char=""/>
            </a:pPr>
            <a:r>
              <a:rPr lang="en-US" sz="2400" b="1" dirty="0">
                <a:solidFill>
                  <a:srgbClr val="000000"/>
                </a:solidFill>
                <a:ea typeface="Microsoft JhengHei" panose="020B0604030504040204" pitchFamily="34" charset="-120"/>
                <a:cs typeface="Times New Roman" panose="02020603050405020304" pitchFamily="18" charset="0"/>
                <a:sym typeface="Canva Sans"/>
              </a:rPr>
              <a:t>Other examples</a:t>
            </a:r>
            <a:r>
              <a:rPr lang="en-US" sz="2400" dirty="0">
                <a:solidFill>
                  <a:srgbClr val="000000"/>
                </a:solidFill>
                <a:ea typeface="Microsoft JhengHei" panose="020B0604030504040204" pitchFamily="34" charset="-120"/>
                <a:cs typeface="Times New Roman" panose="02020603050405020304" pitchFamily="18" charset="0"/>
                <a:sym typeface="Canva Sans"/>
              </a:rPr>
              <a:t>: R</a:t>
            </a:r>
            <a:r>
              <a:rPr lang="en-US" sz="2400" dirty="0">
                <a:solidFill>
                  <a:srgbClr val="000000"/>
                </a:solidFill>
                <a:ea typeface="Microsoft JhengHei" panose="020B0604030504040204" pitchFamily="34" charset="-120"/>
                <a:cs typeface="Canva Sans"/>
                <a:sym typeface="Canva Sans"/>
              </a:rPr>
              <a:t>estaurant staff refusing to serve or assist diners who use wheelchairs. </a:t>
            </a:r>
            <a:endParaRPr lang="en-GB" sz="2400" dirty="0">
              <a:effectLst/>
              <a:ea typeface="PMingLiU" panose="02020500000000000000" pitchFamily="18" charset="-120"/>
              <a:cs typeface="Times New Roman" panose="02020603050405020304" pitchFamily="18" charset="0"/>
            </a:endParaRPr>
          </a:p>
        </p:txBody>
      </p:sp>
      <p:sp>
        <p:nvSpPr>
          <p:cNvPr id="10" name="TextBox 10"/>
          <p:cNvSpPr txBox="1"/>
          <p:nvPr/>
        </p:nvSpPr>
        <p:spPr>
          <a:xfrm>
            <a:off x="1353219" y="1484781"/>
            <a:ext cx="5942911" cy="437107"/>
          </a:xfrm>
          <a:prstGeom prst="rect">
            <a:avLst/>
          </a:prstGeom>
        </p:spPr>
        <p:txBody>
          <a:bodyPr wrap="square" lIns="0" tIns="0" rIns="0" bIns="0" rtlCol="0" anchor="t">
            <a:spAutoFit/>
          </a:bodyPr>
          <a:lstStyle/>
          <a:p>
            <a:pPr indent="-342900" algn="just">
              <a:lnSpc>
                <a:spcPts val="3733"/>
              </a:lnSpc>
              <a:spcBef>
                <a:spcPts val="200"/>
              </a:spcBef>
              <a:buFont typeface="+mj-lt"/>
              <a:buAutoNum type="alphaUcPeriod"/>
            </a:pPr>
            <a:r>
              <a:rPr lang="en-US" sz="2400" b="1" dirty="0">
                <a:solidFill>
                  <a:srgbClr val="000000"/>
                </a:solidFill>
                <a:ea typeface="Microsoft JhengHei" panose="020B0604030504040204" pitchFamily="34" charset="-120"/>
              </a:rPr>
              <a:t>Refusal to Provide Services or Assistance </a:t>
            </a:r>
            <a:endParaRPr lang="en-GB" sz="2400" b="1" dirty="0">
              <a:solidFill>
                <a:srgbClr val="000000"/>
              </a:solidFill>
              <a:ea typeface="Microsoft JhengHei" panose="020B0604030504040204" pitchFamily="34" charset="-120"/>
            </a:endParaRPr>
          </a:p>
        </p:txBody>
      </p:sp>
      <p:sp>
        <p:nvSpPr>
          <p:cNvPr id="11" name="Slide Number Placeholder 10">
            <a:extLst>
              <a:ext uri="{FF2B5EF4-FFF2-40B4-BE49-F238E27FC236}">
                <a16:creationId xmlns:a16="http://schemas.microsoft.com/office/drawing/2014/main" id="{C8CF332D-55F5-03EC-BF02-08D594FF91C9}"/>
              </a:ext>
            </a:extLst>
          </p:cNvPr>
          <p:cNvSpPr>
            <a:spLocks noGrp="1"/>
          </p:cNvSpPr>
          <p:nvPr>
            <p:ph type="sldNum" sz="quarter" idx="12"/>
          </p:nvPr>
        </p:nvSpPr>
        <p:spPr/>
        <p:txBody>
          <a:bodyPr/>
          <a:lstStyle/>
          <a:p>
            <a:fld id="{9A5BE717-E9C5-45BB-98B0-2DF601995263}" type="slidenum">
              <a:rPr lang="en-US" smtClean="0"/>
              <a:t>21</a:t>
            </a:fld>
            <a:endParaRPr lang="en-US"/>
          </a:p>
        </p:txBody>
      </p:sp>
      <p:pic>
        <p:nvPicPr>
          <p:cNvPr id="13" name="Picture 12">
            <a:extLst>
              <a:ext uri="{FF2B5EF4-FFF2-40B4-BE49-F238E27FC236}">
                <a16:creationId xmlns:a16="http://schemas.microsoft.com/office/drawing/2014/main" id="{C03CDBB8-0B0E-1619-3913-4B45748D1885}"/>
              </a:ext>
            </a:extLst>
          </p:cNvPr>
          <p:cNvPicPr>
            <a:picLocks noChangeAspect="1"/>
          </p:cNvPicPr>
          <p:nvPr/>
        </p:nvPicPr>
        <p:blipFill>
          <a:blip r:embed="rId5"/>
          <a:stretch>
            <a:fillRect/>
          </a:stretch>
        </p:blipFill>
        <p:spPr>
          <a:xfrm>
            <a:off x="7542580" y="2333970"/>
            <a:ext cx="3943479" cy="37811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289" y="1848581"/>
            <a:ext cx="3366429" cy="664575"/>
          </a:xfrm>
          <a:custGeom>
            <a:avLst/>
            <a:gdLst/>
            <a:ahLst/>
            <a:cxnLst/>
            <a:rect l="l" t="t" r="r" b="b"/>
            <a:pathLst>
              <a:path w="5366883" h="1123645">
                <a:moveTo>
                  <a:pt x="0" y="0"/>
                </a:moveTo>
                <a:lnTo>
                  <a:pt x="5366882" y="0"/>
                </a:lnTo>
                <a:lnTo>
                  <a:pt x="5366882" y="1123645"/>
                </a:lnTo>
                <a:lnTo>
                  <a:pt x="0" y="1123645"/>
                </a:lnTo>
                <a:lnTo>
                  <a:pt x="0" y="0"/>
                </a:lnTo>
                <a:close/>
              </a:path>
            </a:pathLst>
          </a:custGeom>
          <a:blipFill>
            <a:blip r:embed="rId2"/>
            <a:stretch>
              <a:fillRect/>
            </a:stretch>
          </a:blipFill>
        </p:spPr>
      </p:sp>
      <p:grpSp>
        <p:nvGrpSpPr>
          <p:cNvPr id="3" name="Group 3"/>
          <p:cNvGrpSpPr/>
          <p:nvPr/>
        </p:nvGrpSpPr>
        <p:grpSpPr>
          <a:xfrm>
            <a:off x="1122952" y="902420"/>
            <a:ext cx="6475309" cy="797531"/>
            <a:chOff x="0" y="0"/>
            <a:chExt cx="2961039" cy="364696"/>
          </a:xfrm>
        </p:grpSpPr>
        <p:sp>
          <p:nvSpPr>
            <p:cNvPr id="4" name="Freeform 4"/>
            <p:cNvSpPr/>
            <p:nvPr/>
          </p:nvSpPr>
          <p:spPr>
            <a:xfrm>
              <a:off x="0" y="0"/>
              <a:ext cx="2961039" cy="364696"/>
            </a:xfrm>
            <a:custGeom>
              <a:avLst/>
              <a:gdLst/>
              <a:ahLst/>
              <a:cxnLst/>
              <a:rect l="l" t="t" r="r" b="b"/>
              <a:pathLst>
                <a:path w="2961039" h="364696">
                  <a:moveTo>
                    <a:pt x="11956" y="0"/>
                  </a:moveTo>
                  <a:lnTo>
                    <a:pt x="2949083" y="0"/>
                  </a:lnTo>
                  <a:cubicBezTo>
                    <a:pt x="2955686" y="0"/>
                    <a:pt x="2961039" y="5353"/>
                    <a:pt x="2961039" y="11956"/>
                  </a:cubicBezTo>
                  <a:lnTo>
                    <a:pt x="2961039" y="352740"/>
                  </a:lnTo>
                  <a:cubicBezTo>
                    <a:pt x="2961039" y="355911"/>
                    <a:pt x="2959779" y="358952"/>
                    <a:pt x="2957537" y="361194"/>
                  </a:cubicBezTo>
                  <a:cubicBezTo>
                    <a:pt x="2955295" y="363436"/>
                    <a:pt x="2952254" y="364696"/>
                    <a:pt x="2949083" y="364696"/>
                  </a:cubicBezTo>
                  <a:lnTo>
                    <a:pt x="11956" y="364696"/>
                  </a:lnTo>
                  <a:cubicBezTo>
                    <a:pt x="8785" y="364696"/>
                    <a:pt x="5744" y="363436"/>
                    <a:pt x="3502" y="361194"/>
                  </a:cubicBezTo>
                  <a:cubicBezTo>
                    <a:pt x="1260" y="358952"/>
                    <a:pt x="0" y="355911"/>
                    <a:pt x="0" y="352740"/>
                  </a:cubicBezTo>
                  <a:lnTo>
                    <a:pt x="0" y="11956"/>
                  </a:lnTo>
                  <a:cubicBezTo>
                    <a:pt x="0" y="8785"/>
                    <a:pt x="1260" y="5744"/>
                    <a:pt x="3502" y="3502"/>
                  </a:cubicBezTo>
                  <a:cubicBezTo>
                    <a:pt x="5744" y="1260"/>
                    <a:pt x="8785" y="0"/>
                    <a:pt x="11956" y="0"/>
                  </a:cubicBezTo>
                  <a:close/>
                </a:path>
              </a:pathLst>
            </a:custGeom>
            <a:solidFill>
              <a:srgbClr val="89BE82"/>
            </a:solidFill>
            <a:ln cap="sq">
              <a:noFill/>
              <a:prstDash val="solid"/>
              <a:miter/>
            </a:ln>
          </p:spPr>
        </p:sp>
        <p:sp>
          <p:nvSpPr>
            <p:cNvPr id="5" name="TextBox 5"/>
            <p:cNvSpPr txBox="1"/>
            <p:nvPr/>
          </p:nvSpPr>
          <p:spPr>
            <a:xfrm>
              <a:off x="0" y="-38100"/>
              <a:ext cx="2961039" cy="402796"/>
            </a:xfrm>
            <a:prstGeom prst="rect">
              <a:avLst/>
            </a:prstGeom>
          </p:spPr>
          <p:txBody>
            <a:bodyPr lIns="33867" tIns="33867" rIns="33867" bIns="33867" rtlCol="0" anchor="ctr"/>
            <a:lstStyle/>
            <a:p>
              <a:pPr algn="ctr">
                <a:lnSpc>
                  <a:spcPts val="1773"/>
                </a:lnSpc>
              </a:pPr>
              <a:endParaRPr sz="1200"/>
            </a:p>
          </p:txBody>
        </p:sp>
      </p:grpSp>
      <p:sp>
        <p:nvSpPr>
          <p:cNvPr id="6" name="Freeform 6"/>
          <p:cNvSpPr/>
          <p:nvPr/>
        </p:nvSpPr>
        <p:spPr>
          <a:xfrm>
            <a:off x="7887597" y="1965568"/>
            <a:ext cx="3915192" cy="3929125"/>
          </a:xfrm>
          <a:custGeom>
            <a:avLst/>
            <a:gdLst/>
            <a:ahLst/>
            <a:cxnLst/>
            <a:rect l="l" t="t" r="r" b="b"/>
            <a:pathLst>
              <a:path w="5872788" h="5893688">
                <a:moveTo>
                  <a:pt x="0" y="0"/>
                </a:moveTo>
                <a:lnTo>
                  <a:pt x="5872788" y="0"/>
                </a:lnTo>
                <a:lnTo>
                  <a:pt x="5872788" y="5893688"/>
                </a:lnTo>
                <a:lnTo>
                  <a:pt x="0" y="5893688"/>
                </a:lnTo>
                <a:lnTo>
                  <a:pt x="0" y="0"/>
                </a:lnTo>
                <a:close/>
              </a:path>
            </a:pathLst>
          </a:custGeom>
          <a:blipFill>
            <a:blip r:embed="rId3"/>
            <a:stretch>
              <a:fillRect/>
            </a:stretch>
          </a:blipFill>
        </p:spPr>
      </p:sp>
      <p:sp>
        <p:nvSpPr>
          <p:cNvPr id="7" name="TextBox 7"/>
          <p:cNvSpPr txBox="1"/>
          <p:nvPr/>
        </p:nvSpPr>
        <p:spPr>
          <a:xfrm>
            <a:off x="1046951" y="2726676"/>
            <a:ext cx="6380216" cy="3245760"/>
          </a:xfrm>
          <a:prstGeom prst="rect">
            <a:avLst/>
          </a:prstGeom>
        </p:spPr>
        <p:txBody>
          <a:bodyPr wrap="square" lIns="0" tIns="0" rIns="0" bIns="0" rtlCol="0" anchor="t">
            <a:spAutoFit/>
          </a:bodyPr>
          <a:lstStyle/>
          <a:p>
            <a:pPr marL="342900" marR="0" lvl="0" indent="-342900" algn="just">
              <a:lnSpc>
                <a:spcPct val="115000"/>
              </a:lnSpc>
              <a:spcBef>
                <a:spcPts val="0"/>
              </a:spcBef>
              <a:spcAft>
                <a:spcPts val="1200"/>
              </a:spcAft>
              <a:buFont typeface="Symbol" panose="05050102010706020507" pitchFamily="18" charset="2"/>
              <a:buChar char=""/>
            </a:pPr>
            <a:r>
              <a:rPr lang="en-US" sz="2200" b="1" dirty="0">
                <a:effectLst/>
                <a:ea typeface="PMingLiU" panose="02020500000000000000" pitchFamily="18" charset="-120"/>
                <a:cs typeface="Times New Roman" panose="02020603050405020304" pitchFamily="18" charset="0"/>
              </a:rPr>
              <a:t>Harassing Remarks</a:t>
            </a:r>
            <a:r>
              <a:rPr lang="en-US" sz="2200" dirty="0">
                <a:effectLst/>
                <a:ea typeface="PMingLiU" panose="02020500000000000000" pitchFamily="18" charset="-120"/>
                <a:cs typeface="Times New Roman" panose="02020603050405020304" pitchFamily="18" charset="0"/>
              </a:rPr>
              <a:t>: A professional used </a:t>
            </a:r>
            <a:r>
              <a:rPr lang="en-US" sz="2200" b="1" dirty="0">
                <a:solidFill>
                  <a:schemeClr val="accent2"/>
                </a:solidFill>
                <a:effectLst/>
                <a:ea typeface="PMingLiU" panose="02020500000000000000" pitchFamily="18" charset="-120"/>
                <a:cs typeface="Times New Roman" panose="02020603050405020304" pitchFamily="18" charset="0"/>
              </a:rPr>
              <a:t>an arrogant tone and made harassing remarks </a:t>
            </a:r>
            <a:r>
              <a:rPr lang="en-US" sz="2200" dirty="0">
                <a:effectLst/>
                <a:ea typeface="PMingLiU" panose="02020500000000000000" pitchFamily="18" charset="-120"/>
                <a:cs typeface="Times New Roman" panose="02020603050405020304" pitchFamily="18" charset="0"/>
              </a:rPr>
              <a:t>on account of a young client’s </a:t>
            </a:r>
            <a:r>
              <a:rPr lang="en-US" sz="2200" b="1" dirty="0">
                <a:solidFill>
                  <a:schemeClr val="accent2"/>
                </a:solidFill>
                <a:ea typeface="PMingLiU" panose="02020500000000000000" pitchFamily="18" charset="-120"/>
                <a:cs typeface="Times New Roman" panose="02020603050405020304" pitchFamily="18" charset="0"/>
              </a:rPr>
              <a:t>disability</a:t>
            </a:r>
            <a:r>
              <a:rPr lang="en-US" sz="2200" dirty="0">
                <a:effectLst/>
                <a:ea typeface="PMingLiU" panose="02020500000000000000" pitchFamily="18" charset="-120"/>
                <a:cs typeface="Times New Roman" panose="02020603050405020304" pitchFamily="18" charset="0"/>
              </a:rPr>
              <a:t> during a </a:t>
            </a:r>
            <a:r>
              <a:rPr lang="en-US" sz="2200" b="1" dirty="0">
                <a:solidFill>
                  <a:schemeClr val="accent2"/>
                </a:solidFill>
                <a:ea typeface="PMingLiU" panose="02020500000000000000" pitchFamily="18" charset="-120"/>
                <a:cs typeface="Times New Roman" panose="02020603050405020304" pitchFamily="18" charset="0"/>
              </a:rPr>
              <a:t>consultation session</a:t>
            </a:r>
            <a:r>
              <a:rPr lang="en-US" sz="2200" dirty="0">
                <a:effectLst/>
                <a:ea typeface="PMingLiU" panose="02020500000000000000" pitchFamily="18" charset="-120"/>
                <a:cs typeface="Times New Roman" panose="02020603050405020304" pitchFamily="18" charset="0"/>
              </a:rPr>
              <a:t>, </a:t>
            </a:r>
            <a:r>
              <a:rPr lang="en-US" sz="2200" b="1" dirty="0">
                <a:solidFill>
                  <a:schemeClr val="accent2"/>
                </a:solidFill>
                <a:ea typeface="PMingLiU" panose="02020500000000000000" pitchFamily="18" charset="-120"/>
                <a:cs typeface="Times New Roman" panose="02020603050405020304" pitchFamily="18" charset="0"/>
              </a:rPr>
              <a:t>frightening</a:t>
            </a:r>
            <a:r>
              <a:rPr lang="en-US" sz="2200" dirty="0">
                <a:effectLst/>
                <a:ea typeface="PMingLiU" panose="02020500000000000000" pitchFamily="18" charset="-120"/>
                <a:cs typeface="Times New Roman" panose="02020603050405020304" pitchFamily="18" charset="0"/>
              </a:rPr>
              <a:t> the client and </a:t>
            </a:r>
            <a:r>
              <a:rPr lang="en-US" sz="2200" b="1" dirty="0">
                <a:solidFill>
                  <a:schemeClr val="accent2"/>
                </a:solidFill>
                <a:ea typeface="PMingLiU" panose="02020500000000000000" pitchFamily="18" charset="-120"/>
                <a:cs typeface="Times New Roman" panose="02020603050405020304" pitchFamily="18" charset="0"/>
              </a:rPr>
              <a:t>causing</a:t>
            </a:r>
            <a:r>
              <a:rPr lang="en-US" sz="2200" dirty="0">
                <a:effectLst/>
                <a:ea typeface="PMingLiU" panose="02020500000000000000" pitchFamily="18" charset="-120"/>
                <a:cs typeface="Times New Roman" panose="02020603050405020304" pitchFamily="18" charset="0"/>
              </a:rPr>
              <a:t> </a:t>
            </a:r>
            <a:r>
              <a:rPr lang="en-US" sz="2200" b="1" dirty="0">
                <a:solidFill>
                  <a:schemeClr val="accent2"/>
                </a:solidFill>
                <a:ea typeface="PMingLiU" panose="02020500000000000000" pitchFamily="18" charset="-120"/>
                <a:cs typeface="Times New Roman" panose="02020603050405020304" pitchFamily="18" charset="0"/>
              </a:rPr>
              <a:t>distress</a:t>
            </a:r>
            <a:r>
              <a:rPr lang="en-US" sz="2200" dirty="0">
                <a:effectLst/>
                <a:ea typeface="PMingLiU" panose="02020500000000000000" pitchFamily="18" charset="-120"/>
                <a:cs typeface="Times New Roman" panose="02020603050405020304" pitchFamily="18" charset="0"/>
              </a:rPr>
              <a:t>.</a:t>
            </a:r>
          </a:p>
          <a:p>
            <a:pPr marL="342900" indent="-342900" algn="just">
              <a:lnSpc>
                <a:spcPct val="115000"/>
              </a:lnSpc>
              <a:spcAft>
                <a:spcPts val="800"/>
              </a:spcAft>
              <a:buFont typeface="Symbol" panose="05050102010706020507" pitchFamily="18" charset="2"/>
              <a:buChar char=""/>
            </a:pPr>
            <a:r>
              <a:rPr lang="en-US" sz="2200" b="1" dirty="0">
                <a:ea typeface="PMingLiU" panose="02020500000000000000" pitchFamily="18" charset="-120"/>
                <a:cs typeface="Times New Roman" panose="02020603050405020304" pitchFamily="18" charset="0"/>
              </a:rPr>
              <a:t>Other examples: </a:t>
            </a:r>
            <a:r>
              <a:rPr lang="en-US" sz="2200" dirty="0">
                <a:solidFill>
                  <a:srgbClr val="000000"/>
                </a:solidFill>
                <a:ea typeface="Canva Sans"/>
                <a:cs typeface="Canva Sans"/>
                <a:sym typeface="Canva Sans"/>
              </a:rPr>
              <a:t>Frontline staff hold a hostile attitude towards a person with mental health condition, and angrily refused the requests of wheelchair users.</a:t>
            </a:r>
            <a:endParaRPr lang="en-GB" sz="2200" dirty="0">
              <a:effectLst/>
              <a:ea typeface="PMingLiU" panose="02020500000000000000" pitchFamily="18" charset="-120"/>
              <a:cs typeface="Times New Roman" panose="02020603050405020304" pitchFamily="18" charset="0"/>
            </a:endParaRPr>
          </a:p>
        </p:txBody>
      </p:sp>
      <p:sp>
        <p:nvSpPr>
          <p:cNvPr id="9" name="TextBox 9"/>
          <p:cNvSpPr txBox="1"/>
          <p:nvPr/>
        </p:nvSpPr>
        <p:spPr>
          <a:xfrm>
            <a:off x="1353219" y="1049324"/>
            <a:ext cx="3128965" cy="437107"/>
          </a:xfrm>
          <a:prstGeom prst="rect">
            <a:avLst/>
          </a:prstGeom>
        </p:spPr>
        <p:txBody>
          <a:bodyPr wrap="square" lIns="0" tIns="0" rIns="0" bIns="0" rtlCol="0" anchor="t">
            <a:spAutoFit/>
          </a:bodyPr>
          <a:lstStyle/>
          <a:p>
            <a:pPr marR="0" lvl="0" algn="just">
              <a:lnSpc>
                <a:spcPts val="3733"/>
              </a:lnSpc>
              <a:spcBef>
                <a:spcPts val="200"/>
              </a:spcBef>
              <a:spcAft>
                <a:spcPts val="0"/>
              </a:spcAft>
            </a:pPr>
            <a:r>
              <a:rPr lang="en-US" sz="2400" b="1" dirty="0">
                <a:solidFill>
                  <a:srgbClr val="000000"/>
                </a:solidFill>
                <a:ea typeface="Microsoft JhengHei" panose="020B0604030504040204" pitchFamily="34" charset="-120"/>
              </a:rPr>
              <a:t>B. Unfriendly Treatment </a:t>
            </a:r>
            <a:endParaRPr lang="en-GB" sz="2400" b="1" dirty="0">
              <a:solidFill>
                <a:srgbClr val="000000"/>
              </a:solidFill>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863C634-40F9-9FE9-34EC-0BEF85CC4855}"/>
              </a:ext>
            </a:extLst>
          </p:cNvPr>
          <p:cNvSpPr>
            <a:spLocks noGrp="1"/>
          </p:cNvSpPr>
          <p:nvPr>
            <p:ph type="sldNum" sz="quarter" idx="12"/>
          </p:nvPr>
        </p:nvSpPr>
        <p:spPr/>
        <p:txBody>
          <a:bodyPr/>
          <a:lstStyle/>
          <a:p>
            <a:fld id="{9A5BE717-E9C5-45BB-98B0-2DF601995263}"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952" y="939742"/>
            <a:ext cx="6475309" cy="797531"/>
            <a:chOff x="0" y="0"/>
            <a:chExt cx="2961039" cy="364696"/>
          </a:xfrm>
        </p:grpSpPr>
        <p:sp>
          <p:nvSpPr>
            <p:cNvPr id="3" name="Freeform 3"/>
            <p:cNvSpPr/>
            <p:nvPr/>
          </p:nvSpPr>
          <p:spPr>
            <a:xfrm>
              <a:off x="0" y="0"/>
              <a:ext cx="2961039" cy="364696"/>
            </a:xfrm>
            <a:custGeom>
              <a:avLst/>
              <a:gdLst/>
              <a:ahLst/>
              <a:cxnLst/>
              <a:rect l="l" t="t" r="r" b="b"/>
              <a:pathLst>
                <a:path w="2961039" h="364696">
                  <a:moveTo>
                    <a:pt x="11956" y="0"/>
                  </a:moveTo>
                  <a:lnTo>
                    <a:pt x="2949083" y="0"/>
                  </a:lnTo>
                  <a:cubicBezTo>
                    <a:pt x="2955686" y="0"/>
                    <a:pt x="2961039" y="5353"/>
                    <a:pt x="2961039" y="11956"/>
                  </a:cubicBezTo>
                  <a:lnTo>
                    <a:pt x="2961039" y="352740"/>
                  </a:lnTo>
                  <a:cubicBezTo>
                    <a:pt x="2961039" y="355911"/>
                    <a:pt x="2959779" y="358952"/>
                    <a:pt x="2957537" y="361194"/>
                  </a:cubicBezTo>
                  <a:cubicBezTo>
                    <a:pt x="2955295" y="363436"/>
                    <a:pt x="2952254" y="364696"/>
                    <a:pt x="2949083" y="364696"/>
                  </a:cubicBezTo>
                  <a:lnTo>
                    <a:pt x="11956" y="364696"/>
                  </a:lnTo>
                  <a:cubicBezTo>
                    <a:pt x="8785" y="364696"/>
                    <a:pt x="5744" y="363436"/>
                    <a:pt x="3502" y="361194"/>
                  </a:cubicBezTo>
                  <a:cubicBezTo>
                    <a:pt x="1260" y="358952"/>
                    <a:pt x="0" y="355911"/>
                    <a:pt x="0" y="352740"/>
                  </a:cubicBezTo>
                  <a:lnTo>
                    <a:pt x="0" y="11956"/>
                  </a:lnTo>
                  <a:cubicBezTo>
                    <a:pt x="0" y="8785"/>
                    <a:pt x="1260" y="5744"/>
                    <a:pt x="3502" y="3502"/>
                  </a:cubicBezTo>
                  <a:cubicBezTo>
                    <a:pt x="5744" y="1260"/>
                    <a:pt x="8785" y="0"/>
                    <a:pt x="11956" y="0"/>
                  </a:cubicBezTo>
                  <a:close/>
                </a:path>
              </a:pathLst>
            </a:custGeom>
            <a:solidFill>
              <a:srgbClr val="F5932F"/>
            </a:solidFill>
            <a:ln cap="sq">
              <a:noFill/>
              <a:prstDash val="solid"/>
              <a:miter/>
            </a:ln>
          </p:spPr>
        </p:sp>
        <p:sp>
          <p:nvSpPr>
            <p:cNvPr id="4" name="TextBox 4"/>
            <p:cNvSpPr txBox="1"/>
            <p:nvPr/>
          </p:nvSpPr>
          <p:spPr>
            <a:xfrm>
              <a:off x="0" y="-38100"/>
              <a:ext cx="2961039" cy="402796"/>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7806616" y="2593910"/>
            <a:ext cx="3876322" cy="3570430"/>
          </a:xfrm>
          <a:custGeom>
            <a:avLst/>
            <a:gdLst/>
            <a:ahLst/>
            <a:cxnLst/>
            <a:rect l="l" t="t" r="r" b="b"/>
            <a:pathLst>
              <a:path w="6085026" h="5446026">
                <a:moveTo>
                  <a:pt x="0" y="0"/>
                </a:moveTo>
                <a:lnTo>
                  <a:pt x="6085026" y="0"/>
                </a:lnTo>
                <a:lnTo>
                  <a:pt x="6085026" y="5446026"/>
                </a:lnTo>
                <a:lnTo>
                  <a:pt x="0" y="5446026"/>
                </a:lnTo>
                <a:lnTo>
                  <a:pt x="0" y="0"/>
                </a:lnTo>
                <a:close/>
              </a:path>
            </a:pathLst>
          </a:custGeom>
          <a:blipFill>
            <a:blip r:embed="rId2"/>
            <a:stretch>
              <a:fillRect/>
            </a:stretch>
          </a:blipFill>
        </p:spPr>
      </p:sp>
      <p:sp>
        <p:nvSpPr>
          <p:cNvPr id="6" name="TextBox 6"/>
          <p:cNvSpPr txBox="1"/>
          <p:nvPr/>
        </p:nvSpPr>
        <p:spPr>
          <a:xfrm>
            <a:off x="1353218" y="1086646"/>
            <a:ext cx="3487005" cy="437107"/>
          </a:xfrm>
          <a:prstGeom prst="rect">
            <a:avLst/>
          </a:prstGeom>
        </p:spPr>
        <p:txBody>
          <a:bodyPr wrap="square" lIns="0" tIns="0" rIns="0" bIns="0" rtlCol="0" anchor="t">
            <a:spAutoFit/>
          </a:bodyPr>
          <a:lstStyle/>
          <a:p>
            <a:pPr marR="0" lvl="0" algn="just">
              <a:lnSpc>
                <a:spcPts val="3733"/>
              </a:lnSpc>
              <a:spcBef>
                <a:spcPts val="200"/>
              </a:spcBef>
              <a:spcAft>
                <a:spcPts val="0"/>
              </a:spcAft>
            </a:pPr>
            <a:r>
              <a:rPr lang="en-US" sz="2400" b="1" dirty="0">
                <a:solidFill>
                  <a:srgbClr val="000000"/>
                </a:solidFill>
                <a:ea typeface="Microsoft JhengHei" panose="020B0604030504040204" pitchFamily="34" charset="-120"/>
              </a:rPr>
              <a:t>C.  Poor Communication </a:t>
            </a:r>
            <a:endParaRPr lang="en-GB" sz="2400" b="1" dirty="0">
              <a:solidFill>
                <a:srgbClr val="000000"/>
              </a:solidFill>
              <a:ea typeface="Microsoft JhengHei" panose="020B0604030504040204" pitchFamily="34" charset="-120"/>
            </a:endParaRPr>
          </a:p>
        </p:txBody>
      </p:sp>
      <p:sp>
        <p:nvSpPr>
          <p:cNvPr id="7" name="TextBox 7"/>
          <p:cNvSpPr txBox="1"/>
          <p:nvPr/>
        </p:nvSpPr>
        <p:spPr>
          <a:xfrm>
            <a:off x="1088628" y="2614708"/>
            <a:ext cx="6310548" cy="3905428"/>
          </a:xfrm>
          <a:prstGeom prst="rect">
            <a:avLst/>
          </a:prstGeom>
        </p:spPr>
        <p:txBody>
          <a:bodyPr wrap="square" lIns="0" tIns="0" rIns="0" bIns="0" rtlCol="0" anchor="t">
            <a:spAutoFit/>
          </a:bodyPr>
          <a:lstStyle/>
          <a:p>
            <a:pPr marL="342900" marR="0" lvl="0" indent="-342900" algn="just">
              <a:spcBef>
                <a:spcPts val="0"/>
              </a:spcBef>
              <a:spcAft>
                <a:spcPts val="80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A </a:t>
            </a:r>
            <a:r>
              <a:rPr lang="en-US" altLang="zh-CN" sz="2000" dirty="0">
                <a:effectLst/>
                <a:ea typeface="Times New Roman" panose="02020603050405020304" pitchFamily="18" charset="0"/>
                <a:cs typeface="Times New Roman" panose="02020603050405020304" pitchFamily="18" charset="0"/>
              </a:rPr>
              <a:t>massage</a:t>
            </a:r>
            <a:r>
              <a:rPr lang="en-US" sz="2000" dirty="0">
                <a:effectLst/>
                <a:ea typeface="Times New Roman" panose="02020603050405020304" pitchFamily="18" charset="0"/>
                <a:cs typeface="Times New Roman" panose="02020603050405020304" pitchFamily="18" charset="0"/>
              </a:rPr>
              <a:t> shop’s frontline worker </a:t>
            </a:r>
            <a:r>
              <a:rPr lang="en-US" sz="2000" b="1" dirty="0">
                <a:solidFill>
                  <a:schemeClr val="accent2"/>
                </a:solidFill>
                <a:effectLst/>
                <a:ea typeface="Times New Roman" panose="02020603050405020304" pitchFamily="18" charset="0"/>
                <a:cs typeface="Times New Roman" panose="02020603050405020304" pitchFamily="18" charset="0"/>
              </a:rPr>
              <a:t>refused to provide a massage service</a:t>
            </a:r>
            <a:r>
              <a:rPr lang="en-US" sz="2000" dirty="0">
                <a:effectLst/>
                <a:ea typeface="Times New Roman" panose="02020603050405020304" pitchFamily="18" charset="0"/>
                <a:cs typeface="Times New Roman" panose="02020603050405020304" pitchFamily="18" charset="0"/>
              </a:rPr>
              <a:t> to a client with </a:t>
            </a:r>
            <a:r>
              <a:rPr lang="en-US" sz="2000" b="1" dirty="0">
                <a:solidFill>
                  <a:schemeClr val="accent2"/>
                </a:solidFill>
                <a:cs typeface="Times New Roman" panose="02020603050405020304" pitchFamily="18" charset="0"/>
              </a:rPr>
              <a:t>eczema</a:t>
            </a:r>
            <a:r>
              <a:rPr lang="en-US" sz="2000" dirty="0">
                <a:effectLst/>
                <a:ea typeface="Times New Roman" panose="02020603050405020304" pitchFamily="18" charset="0"/>
                <a:cs typeface="Times New Roman" panose="02020603050405020304" pitchFamily="18" charset="0"/>
              </a:rPr>
              <a:t> </a:t>
            </a:r>
            <a:r>
              <a:rPr lang="en-US" sz="2000" b="1" dirty="0">
                <a:solidFill>
                  <a:schemeClr val="accent2"/>
                </a:solidFill>
                <a:cs typeface="Times New Roman" panose="02020603050405020304" pitchFamily="18" charset="0"/>
              </a:rPr>
              <a:t>solely based on his/ her condition</a:t>
            </a:r>
            <a:r>
              <a:rPr lang="en-US" sz="2000" dirty="0">
                <a:effectLst/>
                <a:ea typeface="Times New Roman" panose="02020603050405020304" pitchFamily="18" charset="0"/>
                <a:cs typeface="Times New Roman" panose="02020603050405020304" pitchFamily="18" charset="0"/>
              </a:rPr>
              <a:t>. The staff member </a:t>
            </a:r>
            <a:r>
              <a:rPr lang="en-US" sz="2000" b="1" dirty="0">
                <a:solidFill>
                  <a:schemeClr val="accent2"/>
                </a:solidFill>
                <a:cs typeface="Times New Roman" panose="02020603050405020304" pitchFamily="18" charset="0"/>
              </a:rPr>
              <a:t>did not explain </a:t>
            </a:r>
            <a:r>
              <a:rPr lang="en-US" sz="2000" dirty="0">
                <a:effectLst/>
                <a:ea typeface="Times New Roman" panose="02020603050405020304" pitchFamily="18" charset="0"/>
                <a:cs typeface="Times New Roman" panose="02020603050405020304" pitchFamily="18" charset="0"/>
              </a:rPr>
              <a:t>that providing the service might exacerbate the client’s condition.</a:t>
            </a:r>
          </a:p>
          <a:p>
            <a:pPr marL="342900" indent="-342900" algn="just">
              <a:spcAft>
                <a:spcPts val="800"/>
              </a:spcAft>
              <a:buFont typeface="Symbol" panose="05050102010706020507" pitchFamily="18" charset="2"/>
              <a:buChar char=""/>
            </a:pPr>
            <a:r>
              <a:rPr lang="en-US" sz="2000" dirty="0">
                <a:effectLst/>
                <a:ea typeface="Times New Roman" panose="02020603050405020304" pitchFamily="18" charset="0"/>
                <a:cs typeface="Times New Roman" panose="02020603050405020304" pitchFamily="18" charset="0"/>
              </a:rPr>
              <a:t>A staff member at a beauty salon </a:t>
            </a:r>
            <a:r>
              <a:rPr lang="en-US" sz="2000" b="1" dirty="0">
                <a:solidFill>
                  <a:schemeClr val="accent2"/>
                </a:solidFill>
                <a:cs typeface="Times New Roman" panose="02020603050405020304" pitchFamily="18" charset="0"/>
              </a:rPr>
              <a:t>refused to provide a facial treatment </a:t>
            </a:r>
            <a:r>
              <a:rPr lang="en-US" sz="2000" dirty="0">
                <a:effectLst/>
                <a:ea typeface="Times New Roman" panose="02020603050405020304" pitchFamily="18" charset="0"/>
                <a:cs typeface="Times New Roman" panose="02020603050405020304" pitchFamily="18" charset="0"/>
              </a:rPr>
              <a:t>to a client with </a:t>
            </a:r>
            <a:r>
              <a:rPr lang="en-US" sz="2000" b="1" dirty="0">
                <a:solidFill>
                  <a:schemeClr val="accent2"/>
                </a:solidFill>
                <a:cs typeface="Times New Roman" panose="02020603050405020304" pitchFamily="18" charset="0"/>
              </a:rPr>
              <a:t>asthma</a:t>
            </a:r>
            <a:r>
              <a:rPr lang="en-US" sz="2000" dirty="0">
                <a:effectLst/>
                <a:ea typeface="Times New Roman" panose="02020603050405020304" pitchFamily="18" charset="0"/>
                <a:cs typeface="Times New Roman" panose="02020603050405020304" pitchFamily="18" charset="0"/>
              </a:rPr>
              <a:t>, repeatedly stating that it was </a:t>
            </a:r>
            <a:r>
              <a:rPr lang="en-US" sz="2000" b="1" dirty="0">
                <a:solidFill>
                  <a:schemeClr val="accent2"/>
                </a:solidFill>
                <a:cs typeface="Times New Roman" panose="02020603050405020304" pitchFamily="18" charset="0"/>
              </a:rPr>
              <a:t>company policy not to serve </a:t>
            </a:r>
            <a:r>
              <a:rPr lang="en-US" sz="2000" dirty="0">
                <a:effectLst/>
                <a:ea typeface="Times New Roman" panose="02020603050405020304" pitchFamily="18" charset="0"/>
                <a:cs typeface="Times New Roman" panose="02020603050405020304" pitchFamily="18" charset="0"/>
              </a:rPr>
              <a:t>individuals with asthma. The staff member </a:t>
            </a:r>
            <a:r>
              <a:rPr lang="en-US" sz="2000" b="1" dirty="0">
                <a:solidFill>
                  <a:schemeClr val="accent2"/>
                </a:solidFill>
                <a:cs typeface="Times New Roman" panose="02020603050405020304" pitchFamily="18" charset="0"/>
              </a:rPr>
              <a:t>did not explain</a:t>
            </a:r>
            <a:r>
              <a:rPr lang="en-US" sz="2000" dirty="0">
                <a:effectLst/>
                <a:ea typeface="Times New Roman" panose="02020603050405020304" pitchFamily="18" charset="0"/>
                <a:cs typeface="Times New Roman" panose="02020603050405020304" pitchFamily="18" charset="0"/>
              </a:rPr>
              <a:t> that further </a:t>
            </a:r>
            <a:r>
              <a:rPr lang="en-US" sz="2000" b="1" dirty="0">
                <a:solidFill>
                  <a:schemeClr val="accent2"/>
                </a:solidFill>
                <a:cs typeface="Times New Roman" panose="02020603050405020304" pitchFamily="18" charset="0"/>
              </a:rPr>
              <a:t>medical advice </a:t>
            </a:r>
            <a:r>
              <a:rPr lang="en-US" sz="2000" dirty="0">
                <a:effectLst/>
                <a:ea typeface="Times New Roman" panose="02020603050405020304" pitchFamily="18" charset="0"/>
                <a:cs typeface="Times New Roman" panose="02020603050405020304" pitchFamily="18" charset="0"/>
              </a:rPr>
              <a:t>could be sought if necessary. </a:t>
            </a:r>
            <a:endParaRPr lang="en-GB" sz="2000" dirty="0">
              <a:effectLst/>
              <a:ea typeface="PMingLiU" panose="02020500000000000000" pitchFamily="18" charset="-120"/>
              <a:cs typeface="Times New Roman" panose="02020603050405020304" pitchFamily="18" charset="0"/>
            </a:endParaRPr>
          </a:p>
          <a:p>
            <a:pPr marR="0" lvl="0" algn="just">
              <a:lnSpc>
                <a:spcPct val="107000"/>
              </a:lnSpc>
              <a:spcBef>
                <a:spcPts val="0"/>
              </a:spcBef>
              <a:spcAft>
                <a:spcPts val="800"/>
              </a:spcAft>
            </a:pPr>
            <a:endParaRPr lang="en-GB" sz="2000" dirty="0">
              <a:effectLst/>
              <a:ea typeface="PMingLiU" panose="02020500000000000000" pitchFamily="18" charset="-120"/>
              <a:cs typeface="Times New Roman" panose="02020603050405020304" pitchFamily="18" charset="0"/>
            </a:endParaRPr>
          </a:p>
        </p:txBody>
      </p:sp>
      <p:sp>
        <p:nvSpPr>
          <p:cNvPr id="9" name="Freeform 9"/>
          <p:cNvSpPr/>
          <p:nvPr/>
        </p:nvSpPr>
        <p:spPr>
          <a:xfrm>
            <a:off x="1076297" y="1755275"/>
            <a:ext cx="3309089" cy="704052"/>
          </a:xfrm>
          <a:custGeom>
            <a:avLst/>
            <a:gdLst/>
            <a:ahLst/>
            <a:cxnLst/>
            <a:rect l="l" t="t" r="r" b="b"/>
            <a:pathLst>
              <a:path w="5366883" h="1123645">
                <a:moveTo>
                  <a:pt x="0" y="0"/>
                </a:moveTo>
                <a:lnTo>
                  <a:pt x="5366882" y="0"/>
                </a:lnTo>
                <a:lnTo>
                  <a:pt x="5366882" y="1123645"/>
                </a:lnTo>
                <a:lnTo>
                  <a:pt x="0" y="1123645"/>
                </a:lnTo>
                <a:lnTo>
                  <a:pt x="0" y="0"/>
                </a:lnTo>
                <a:close/>
              </a:path>
            </a:pathLst>
          </a:custGeom>
          <a:blipFill>
            <a:blip r:embed="rId3"/>
            <a:stretch>
              <a:fillRect/>
            </a:stretch>
          </a:blipFill>
        </p:spPr>
      </p:sp>
      <p:sp>
        <p:nvSpPr>
          <p:cNvPr id="8" name="Slide Number Placeholder 7">
            <a:extLst>
              <a:ext uri="{FF2B5EF4-FFF2-40B4-BE49-F238E27FC236}">
                <a16:creationId xmlns:a16="http://schemas.microsoft.com/office/drawing/2014/main" id="{0AFC0BC5-BC8D-CE59-5177-CE29EE96A76E}"/>
              </a:ext>
            </a:extLst>
          </p:cNvPr>
          <p:cNvSpPr>
            <a:spLocks noGrp="1"/>
          </p:cNvSpPr>
          <p:nvPr>
            <p:ph type="sldNum" sz="quarter" idx="12"/>
          </p:nvPr>
        </p:nvSpPr>
        <p:spPr/>
        <p:txBody>
          <a:bodyPr/>
          <a:lstStyle/>
          <a:p>
            <a:fld id="{9A5BE717-E9C5-45BB-98B0-2DF601995263}"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B6837EE2-1E1A-EBAB-FC97-01D7D8505611}"/>
              </a:ext>
            </a:extLst>
          </p:cNvPr>
          <p:cNvGrpSpPr/>
          <p:nvPr/>
        </p:nvGrpSpPr>
        <p:grpSpPr>
          <a:xfrm>
            <a:off x="1122952" y="872890"/>
            <a:ext cx="6598648" cy="704502"/>
            <a:chOff x="0" y="0"/>
            <a:chExt cx="2961039" cy="364696"/>
          </a:xfrm>
          <a:solidFill>
            <a:srgbClr val="66CCFF"/>
          </a:solidFill>
        </p:grpSpPr>
        <p:sp>
          <p:nvSpPr>
            <p:cNvPr id="11" name="Freeform 3">
              <a:extLst>
                <a:ext uri="{FF2B5EF4-FFF2-40B4-BE49-F238E27FC236}">
                  <a16:creationId xmlns:a16="http://schemas.microsoft.com/office/drawing/2014/main" id="{C2282874-1182-597B-3B42-B1A5D2F5AB84}"/>
                </a:ext>
              </a:extLst>
            </p:cNvPr>
            <p:cNvSpPr/>
            <p:nvPr/>
          </p:nvSpPr>
          <p:spPr>
            <a:xfrm>
              <a:off x="0" y="0"/>
              <a:ext cx="2961039" cy="364696"/>
            </a:xfrm>
            <a:custGeom>
              <a:avLst/>
              <a:gdLst/>
              <a:ahLst/>
              <a:cxnLst/>
              <a:rect l="l" t="t" r="r" b="b"/>
              <a:pathLst>
                <a:path w="2961039" h="364696">
                  <a:moveTo>
                    <a:pt x="11956" y="0"/>
                  </a:moveTo>
                  <a:lnTo>
                    <a:pt x="2949083" y="0"/>
                  </a:lnTo>
                  <a:cubicBezTo>
                    <a:pt x="2955686" y="0"/>
                    <a:pt x="2961039" y="5353"/>
                    <a:pt x="2961039" y="11956"/>
                  </a:cubicBezTo>
                  <a:lnTo>
                    <a:pt x="2961039" y="352740"/>
                  </a:lnTo>
                  <a:cubicBezTo>
                    <a:pt x="2961039" y="355911"/>
                    <a:pt x="2959779" y="358952"/>
                    <a:pt x="2957537" y="361194"/>
                  </a:cubicBezTo>
                  <a:cubicBezTo>
                    <a:pt x="2955295" y="363436"/>
                    <a:pt x="2952254" y="364696"/>
                    <a:pt x="2949083" y="364696"/>
                  </a:cubicBezTo>
                  <a:lnTo>
                    <a:pt x="11956" y="364696"/>
                  </a:lnTo>
                  <a:cubicBezTo>
                    <a:pt x="8785" y="364696"/>
                    <a:pt x="5744" y="363436"/>
                    <a:pt x="3502" y="361194"/>
                  </a:cubicBezTo>
                  <a:cubicBezTo>
                    <a:pt x="1260" y="358952"/>
                    <a:pt x="0" y="355911"/>
                    <a:pt x="0" y="352740"/>
                  </a:cubicBezTo>
                  <a:lnTo>
                    <a:pt x="0" y="11956"/>
                  </a:lnTo>
                  <a:cubicBezTo>
                    <a:pt x="0" y="8785"/>
                    <a:pt x="1260" y="5744"/>
                    <a:pt x="3502" y="3502"/>
                  </a:cubicBezTo>
                  <a:cubicBezTo>
                    <a:pt x="5744" y="1260"/>
                    <a:pt x="8785" y="0"/>
                    <a:pt x="11956" y="0"/>
                  </a:cubicBezTo>
                  <a:close/>
                </a:path>
              </a:pathLst>
            </a:custGeom>
            <a:grpFill/>
            <a:ln cap="sq">
              <a:noFill/>
              <a:prstDash val="solid"/>
              <a:miter/>
            </a:ln>
          </p:spPr>
        </p:sp>
        <p:sp>
          <p:nvSpPr>
            <p:cNvPr id="12" name="TextBox 4">
              <a:extLst>
                <a:ext uri="{FF2B5EF4-FFF2-40B4-BE49-F238E27FC236}">
                  <a16:creationId xmlns:a16="http://schemas.microsoft.com/office/drawing/2014/main" id="{5A5C9E99-1097-A717-50F8-D1B82A8B1578}"/>
                </a:ext>
              </a:extLst>
            </p:cNvPr>
            <p:cNvSpPr txBox="1"/>
            <p:nvPr/>
          </p:nvSpPr>
          <p:spPr>
            <a:xfrm>
              <a:off x="0" y="-38100"/>
              <a:ext cx="2961039" cy="402796"/>
            </a:xfrm>
            <a:prstGeom prst="rect">
              <a:avLst/>
            </a:prstGeom>
            <a:grpFill/>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5" name="Freeform 5"/>
          <p:cNvSpPr/>
          <p:nvPr/>
        </p:nvSpPr>
        <p:spPr>
          <a:xfrm>
            <a:off x="1242611" y="1698759"/>
            <a:ext cx="3332606" cy="676544"/>
          </a:xfrm>
          <a:custGeom>
            <a:avLst/>
            <a:gdLst/>
            <a:ahLst/>
            <a:cxnLst/>
            <a:rect l="l" t="t" r="r" b="b"/>
            <a:pathLst>
              <a:path w="4998909" h="1014816">
                <a:moveTo>
                  <a:pt x="0" y="0"/>
                </a:moveTo>
                <a:lnTo>
                  <a:pt x="4998910" y="0"/>
                </a:lnTo>
                <a:lnTo>
                  <a:pt x="4998910" y="1014816"/>
                </a:lnTo>
                <a:lnTo>
                  <a:pt x="0" y="1014816"/>
                </a:lnTo>
                <a:lnTo>
                  <a:pt x="0" y="0"/>
                </a:lnTo>
                <a:close/>
              </a:path>
            </a:pathLst>
          </a:custGeom>
          <a:blipFill>
            <a:blip r:embed="rId2"/>
            <a:stretch>
              <a:fillRect/>
            </a:stretch>
          </a:blipFill>
        </p:spPr>
      </p:sp>
      <p:sp>
        <p:nvSpPr>
          <p:cNvPr id="7" name="TextBox 7"/>
          <p:cNvSpPr txBox="1"/>
          <p:nvPr/>
        </p:nvSpPr>
        <p:spPr>
          <a:xfrm>
            <a:off x="1353219" y="2536132"/>
            <a:ext cx="4935614" cy="3244478"/>
          </a:xfrm>
          <a:prstGeom prst="rect">
            <a:avLst/>
          </a:prstGeom>
        </p:spPr>
        <p:txBody>
          <a:bodyPr wrap="square" lIns="0" tIns="0" rIns="0" bIns="0" rtlCol="0" anchor="t">
            <a:spAutoFit/>
          </a:bodyPr>
          <a:lstStyle/>
          <a:p>
            <a:pPr marL="342900" marR="0" lvl="0" indent="-342900" algn="just">
              <a:lnSpc>
                <a:spcPct val="107000"/>
              </a:lnSpc>
              <a:spcBef>
                <a:spcPts val="0"/>
              </a:spcBef>
              <a:spcAft>
                <a:spcPts val="800"/>
              </a:spcAft>
              <a:buFont typeface="Symbol" panose="05050102010706020507" pitchFamily="18" charset="2"/>
              <a:buChar char=""/>
            </a:pPr>
            <a:r>
              <a:rPr lang="en-US" sz="2200" dirty="0">
                <a:effectLst/>
                <a:ea typeface="Times New Roman" panose="02020603050405020304" pitchFamily="18" charset="0"/>
                <a:cs typeface="Times New Roman" panose="02020603050405020304" pitchFamily="18" charset="0"/>
              </a:rPr>
              <a:t>A person with multiple disabilities, including intellectual disabilities and autism, was </a:t>
            </a:r>
            <a:r>
              <a:rPr lang="en-US" sz="2200" b="1" dirty="0">
                <a:solidFill>
                  <a:schemeClr val="accent2"/>
                </a:solidFill>
                <a:effectLst/>
                <a:ea typeface="Times New Roman" panose="02020603050405020304" pitchFamily="18" charset="0"/>
                <a:cs typeface="Times New Roman" panose="02020603050405020304" pitchFamily="18" charset="0"/>
              </a:rPr>
              <a:t>warned not to touch anything </a:t>
            </a:r>
            <a:r>
              <a:rPr lang="en-US" sz="2200" dirty="0">
                <a:effectLst/>
                <a:ea typeface="Times New Roman" panose="02020603050405020304" pitchFamily="18" charset="0"/>
                <a:cs typeface="Times New Roman" panose="02020603050405020304" pitchFamily="18" charset="0"/>
              </a:rPr>
              <a:t>in a retail store. After the person was </a:t>
            </a:r>
            <a:r>
              <a:rPr lang="en-US" sz="2200" b="1" dirty="0">
                <a:solidFill>
                  <a:schemeClr val="accent2"/>
                </a:solidFill>
                <a:cs typeface="Times New Roman" panose="02020603050405020304" pitchFamily="18" charset="0"/>
              </a:rPr>
              <a:t>scolded for lightly checking a product </a:t>
            </a:r>
            <a:r>
              <a:rPr lang="en-US" sz="2200" dirty="0">
                <a:effectLst/>
                <a:ea typeface="Times New Roman" panose="02020603050405020304" pitchFamily="18" charset="0"/>
                <a:cs typeface="Times New Roman" panose="02020603050405020304" pitchFamily="18" charset="0"/>
              </a:rPr>
              <a:t>in a separate incident, their representative submitted </a:t>
            </a:r>
            <a:r>
              <a:rPr lang="en-US" sz="2200" b="1" dirty="0">
                <a:solidFill>
                  <a:schemeClr val="accent2"/>
                </a:solidFill>
                <a:cs typeface="Times New Roman" panose="02020603050405020304" pitchFamily="18" charset="0"/>
              </a:rPr>
              <a:t>two complaints </a:t>
            </a:r>
            <a:r>
              <a:rPr lang="en-US" sz="2200" dirty="0">
                <a:effectLst/>
                <a:ea typeface="Times New Roman" panose="02020603050405020304" pitchFamily="18" charset="0"/>
                <a:cs typeface="Times New Roman" panose="02020603050405020304" pitchFamily="18" charset="0"/>
              </a:rPr>
              <a:t>directly to the retail chain but </a:t>
            </a:r>
            <a:r>
              <a:rPr lang="en-US" sz="2200" b="1" dirty="0">
                <a:solidFill>
                  <a:schemeClr val="accent2"/>
                </a:solidFill>
                <a:cs typeface="Times New Roman" panose="02020603050405020304" pitchFamily="18" charset="0"/>
              </a:rPr>
              <a:t>received no response</a:t>
            </a:r>
            <a:r>
              <a:rPr lang="en-US" sz="2200" dirty="0">
                <a:effectLst/>
                <a:ea typeface="Times New Roman" panose="02020603050405020304" pitchFamily="18" charset="0"/>
                <a:cs typeface="Times New Roman" panose="02020603050405020304" pitchFamily="18" charset="0"/>
              </a:rPr>
              <a:t>.</a:t>
            </a:r>
            <a:endParaRPr lang="en-GB" sz="2200" dirty="0">
              <a:effectLst/>
              <a:ea typeface="PMingLiU" panose="02020500000000000000" pitchFamily="18" charset="-120"/>
              <a:cs typeface="Times New Roman" panose="02020603050405020304" pitchFamily="18" charset="0"/>
            </a:endParaRPr>
          </a:p>
        </p:txBody>
      </p:sp>
      <p:sp>
        <p:nvSpPr>
          <p:cNvPr id="8" name="TextBox 8"/>
          <p:cNvSpPr txBox="1"/>
          <p:nvPr/>
        </p:nvSpPr>
        <p:spPr>
          <a:xfrm>
            <a:off x="1353218" y="974678"/>
            <a:ext cx="5019589" cy="437107"/>
          </a:xfrm>
          <a:prstGeom prst="rect">
            <a:avLst/>
          </a:prstGeom>
        </p:spPr>
        <p:txBody>
          <a:bodyPr wrap="square" lIns="0" tIns="0" rIns="0" bIns="0" rtlCol="0" anchor="t">
            <a:spAutoFit/>
          </a:bodyPr>
          <a:lstStyle/>
          <a:p>
            <a:pPr marR="0" lvl="0" algn="just">
              <a:lnSpc>
                <a:spcPts val="3733"/>
              </a:lnSpc>
              <a:spcBef>
                <a:spcPts val="200"/>
              </a:spcBef>
              <a:spcAft>
                <a:spcPts val="0"/>
              </a:spcAft>
            </a:pPr>
            <a:r>
              <a:rPr lang="en-US" sz="2400" b="1" dirty="0">
                <a:solidFill>
                  <a:srgbClr val="000000"/>
                </a:solidFill>
                <a:ea typeface="Microsoft JhengHei" panose="020B0604030504040204" pitchFamily="34" charset="-120"/>
              </a:rPr>
              <a:t>D. Lack of Response to Complaints </a:t>
            </a:r>
            <a:endParaRPr lang="en-GB" sz="2400" b="1" dirty="0">
              <a:solidFill>
                <a:srgbClr val="000000"/>
              </a:solidFill>
              <a:ea typeface="Microsoft JhengHei" panose="020B0604030504040204" pitchFamily="34" charset="-120"/>
            </a:endParaRPr>
          </a:p>
        </p:txBody>
      </p:sp>
      <p:sp>
        <p:nvSpPr>
          <p:cNvPr id="2" name="Slide Number Placeholder 1">
            <a:extLst>
              <a:ext uri="{FF2B5EF4-FFF2-40B4-BE49-F238E27FC236}">
                <a16:creationId xmlns:a16="http://schemas.microsoft.com/office/drawing/2014/main" id="{C6EBC104-5321-4578-9C7F-67B6F6FDCEBE}"/>
              </a:ext>
            </a:extLst>
          </p:cNvPr>
          <p:cNvSpPr>
            <a:spLocks noGrp="1"/>
          </p:cNvSpPr>
          <p:nvPr>
            <p:ph type="sldNum" sz="quarter" idx="12"/>
          </p:nvPr>
        </p:nvSpPr>
        <p:spPr/>
        <p:txBody>
          <a:bodyPr/>
          <a:lstStyle/>
          <a:p>
            <a:fld id="{9A5BE717-E9C5-45BB-98B0-2DF601995263}" type="slidenum">
              <a:rPr lang="en-US" smtClean="0"/>
              <a:t>24</a:t>
            </a:fld>
            <a:endParaRPr lang="en-US"/>
          </a:p>
        </p:txBody>
      </p:sp>
      <p:pic>
        <p:nvPicPr>
          <p:cNvPr id="4" name="Picture 3">
            <a:extLst>
              <a:ext uri="{FF2B5EF4-FFF2-40B4-BE49-F238E27FC236}">
                <a16:creationId xmlns:a16="http://schemas.microsoft.com/office/drawing/2014/main" id="{9750E597-C8B8-6F0E-D623-A9FC4F3702D6}"/>
              </a:ext>
            </a:extLst>
          </p:cNvPr>
          <p:cNvPicPr>
            <a:picLocks noChangeAspect="1"/>
          </p:cNvPicPr>
          <p:nvPr/>
        </p:nvPicPr>
        <p:blipFill>
          <a:blip r:embed="rId3"/>
          <a:stretch>
            <a:fillRect/>
          </a:stretch>
        </p:blipFill>
        <p:spPr>
          <a:xfrm>
            <a:off x="6821139" y="3124501"/>
            <a:ext cx="4751525" cy="24314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31684" y="-878082"/>
            <a:ext cx="3468746" cy="2743200"/>
          </a:xfrm>
          <a:custGeom>
            <a:avLst/>
            <a:gdLst/>
            <a:ahLst/>
            <a:cxnLst/>
            <a:rect l="l" t="t" r="r" b="b"/>
            <a:pathLst>
              <a:path w="5203119" h="4114800">
                <a:moveTo>
                  <a:pt x="0" y="0"/>
                </a:moveTo>
                <a:lnTo>
                  <a:pt x="5203119" y="0"/>
                </a:lnTo>
                <a:lnTo>
                  <a:pt x="5203119" y="4114800"/>
                </a:lnTo>
                <a:lnTo>
                  <a:pt x="0" y="4114800"/>
                </a:lnTo>
                <a:lnTo>
                  <a:pt x="0" y="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251505" y="222725"/>
            <a:ext cx="577251" cy="2842162"/>
            <a:chOff x="0" y="0"/>
            <a:chExt cx="1154501" cy="5684324"/>
          </a:xfrm>
        </p:grpSpPr>
        <p:sp>
          <p:nvSpPr>
            <p:cNvPr id="4" name="Freeform 4"/>
            <p:cNvSpPr/>
            <p:nvPr/>
          </p:nvSpPr>
          <p:spPr>
            <a:xfrm rot="-5400000">
              <a:off x="-893451" y="893451"/>
              <a:ext cx="2941403" cy="1154501"/>
            </a:xfrm>
            <a:custGeom>
              <a:avLst/>
              <a:gdLst/>
              <a:ahLst/>
              <a:cxnLst/>
              <a:rect l="l" t="t" r="r" b="b"/>
              <a:pathLst>
                <a:path w="2941403" h="1154501">
                  <a:moveTo>
                    <a:pt x="0" y="0"/>
                  </a:moveTo>
                  <a:lnTo>
                    <a:pt x="2941403" y="0"/>
                  </a:lnTo>
                  <a:lnTo>
                    <a:pt x="2941403" y="1154501"/>
                  </a:lnTo>
                  <a:lnTo>
                    <a:pt x="0" y="1154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5400000">
              <a:off x="-719556" y="3810268"/>
              <a:ext cx="2593612" cy="1154501"/>
            </a:xfrm>
            <a:custGeom>
              <a:avLst/>
              <a:gdLst/>
              <a:ahLst/>
              <a:cxnLst/>
              <a:rect l="l" t="t" r="r" b="b"/>
              <a:pathLst>
                <a:path w="2593612" h="1154501">
                  <a:moveTo>
                    <a:pt x="0" y="0"/>
                  </a:moveTo>
                  <a:lnTo>
                    <a:pt x="2593612" y="0"/>
                  </a:lnTo>
                  <a:lnTo>
                    <a:pt x="2593612" y="1154501"/>
                  </a:lnTo>
                  <a:lnTo>
                    <a:pt x="0" y="1154501"/>
                  </a:lnTo>
                  <a:lnTo>
                    <a:pt x="0" y="0"/>
                  </a:lnTo>
                  <a:close/>
                </a:path>
              </a:pathLst>
            </a:custGeom>
            <a:blipFill>
              <a:blip r:embed="rId5">
                <a:extLst>
                  <a:ext uri="{96DAC541-7B7A-43D3-8B79-37D633B846F1}">
                    <asvg:svgBlip xmlns:asvg="http://schemas.microsoft.com/office/drawing/2016/SVG/main" r:embed="rId6"/>
                  </a:ext>
                </a:extLst>
              </a:blip>
              <a:stretch>
                <a:fillRect r="-13409"/>
              </a:stretch>
            </a:blipFill>
          </p:spPr>
        </p:sp>
      </p:grpSp>
      <p:sp>
        <p:nvSpPr>
          <p:cNvPr id="6" name="Freeform 6"/>
          <p:cNvSpPr/>
          <p:nvPr/>
        </p:nvSpPr>
        <p:spPr>
          <a:xfrm rot="-10800000">
            <a:off x="11209021" y="6509225"/>
            <a:ext cx="668599" cy="226149"/>
          </a:xfrm>
          <a:custGeom>
            <a:avLst/>
            <a:gdLst/>
            <a:ahLst/>
            <a:cxnLst/>
            <a:rect l="l" t="t" r="r" b="b"/>
            <a:pathLst>
              <a:path w="1002898" h="339223">
                <a:moveTo>
                  <a:pt x="0" y="0"/>
                </a:moveTo>
                <a:lnTo>
                  <a:pt x="1002898" y="0"/>
                </a:lnTo>
                <a:lnTo>
                  <a:pt x="1002898" y="339223"/>
                </a:lnTo>
                <a:lnTo>
                  <a:pt x="0" y="339223"/>
                </a:lnTo>
                <a:lnTo>
                  <a:pt x="0" y="0"/>
                </a:lnTo>
                <a:close/>
              </a:path>
            </a:pathLst>
          </a:custGeom>
          <a:blipFill>
            <a:blip r:embed="rId7">
              <a:extLst>
                <a:ext uri="{96DAC541-7B7A-43D3-8B79-37D633B846F1}">
                  <asvg:svgBlip xmlns:asvg="http://schemas.microsoft.com/office/drawing/2016/SVG/main" r:embed="rId8"/>
                </a:ext>
              </a:extLst>
            </a:blip>
            <a:stretch>
              <a:fillRect b="-179015"/>
            </a:stretch>
          </a:blipFill>
        </p:spPr>
      </p:sp>
      <p:sp>
        <p:nvSpPr>
          <p:cNvPr id="7" name="Freeform 7"/>
          <p:cNvSpPr/>
          <p:nvPr/>
        </p:nvSpPr>
        <p:spPr>
          <a:xfrm rot="-2351170">
            <a:off x="11243836" y="-1388353"/>
            <a:ext cx="2705481" cy="2743200"/>
          </a:xfrm>
          <a:custGeom>
            <a:avLst/>
            <a:gdLst/>
            <a:ahLst/>
            <a:cxnLst/>
            <a:rect l="l" t="t" r="r" b="b"/>
            <a:pathLst>
              <a:path w="4058222" h="4114800">
                <a:moveTo>
                  <a:pt x="0" y="0"/>
                </a:moveTo>
                <a:lnTo>
                  <a:pt x="4058221" y="0"/>
                </a:lnTo>
                <a:lnTo>
                  <a:pt x="405822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5400000">
            <a:off x="11709950" y="-79929"/>
            <a:ext cx="1038341" cy="709966"/>
          </a:xfrm>
          <a:custGeom>
            <a:avLst/>
            <a:gdLst/>
            <a:ahLst/>
            <a:cxnLst/>
            <a:rect l="l" t="t" r="r" b="b"/>
            <a:pathLst>
              <a:path w="1557512" h="1064949">
                <a:moveTo>
                  <a:pt x="0" y="0"/>
                </a:moveTo>
                <a:lnTo>
                  <a:pt x="1557512" y="0"/>
                </a:lnTo>
                <a:lnTo>
                  <a:pt x="1557512" y="1064949"/>
                </a:lnTo>
                <a:lnTo>
                  <a:pt x="0" y="10649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9" name="Group 9"/>
          <p:cNvGrpSpPr/>
          <p:nvPr/>
        </p:nvGrpSpPr>
        <p:grpSpPr>
          <a:xfrm>
            <a:off x="1160073" y="1383874"/>
            <a:ext cx="6363947" cy="630488"/>
            <a:chOff x="0" y="0"/>
            <a:chExt cx="2910115" cy="288310"/>
          </a:xfrm>
        </p:grpSpPr>
        <p:sp>
          <p:nvSpPr>
            <p:cNvPr id="10" name="Freeform 10"/>
            <p:cNvSpPr/>
            <p:nvPr/>
          </p:nvSpPr>
          <p:spPr>
            <a:xfrm>
              <a:off x="0" y="0"/>
              <a:ext cx="2910115" cy="288310"/>
            </a:xfrm>
            <a:custGeom>
              <a:avLst/>
              <a:gdLst/>
              <a:ahLst/>
              <a:cxnLst/>
              <a:rect l="l" t="t" r="r" b="b"/>
              <a:pathLst>
                <a:path w="2910115" h="288310">
                  <a:moveTo>
                    <a:pt x="12165" y="0"/>
                  </a:moveTo>
                  <a:lnTo>
                    <a:pt x="2897950" y="0"/>
                  </a:lnTo>
                  <a:cubicBezTo>
                    <a:pt x="2901176" y="0"/>
                    <a:pt x="2904271" y="1282"/>
                    <a:pt x="2906552" y="3563"/>
                  </a:cubicBezTo>
                  <a:cubicBezTo>
                    <a:pt x="2908833" y="5845"/>
                    <a:pt x="2910115" y="8939"/>
                    <a:pt x="2910115" y="12165"/>
                  </a:cubicBezTo>
                  <a:lnTo>
                    <a:pt x="2910115" y="276145"/>
                  </a:lnTo>
                  <a:cubicBezTo>
                    <a:pt x="2910115" y="279372"/>
                    <a:pt x="2908833" y="282466"/>
                    <a:pt x="2906552" y="284747"/>
                  </a:cubicBezTo>
                  <a:cubicBezTo>
                    <a:pt x="2904271" y="287029"/>
                    <a:pt x="2901176" y="288310"/>
                    <a:pt x="2897950" y="288310"/>
                  </a:cubicBezTo>
                  <a:lnTo>
                    <a:pt x="12165" y="288310"/>
                  </a:lnTo>
                  <a:cubicBezTo>
                    <a:pt x="8939" y="288310"/>
                    <a:pt x="5845" y="287029"/>
                    <a:pt x="3563" y="284747"/>
                  </a:cubicBezTo>
                  <a:cubicBezTo>
                    <a:pt x="1282" y="282466"/>
                    <a:pt x="0" y="279372"/>
                    <a:pt x="0" y="276145"/>
                  </a:cubicBezTo>
                  <a:lnTo>
                    <a:pt x="0" y="12165"/>
                  </a:lnTo>
                  <a:cubicBezTo>
                    <a:pt x="0" y="8939"/>
                    <a:pt x="1282" y="5845"/>
                    <a:pt x="3563" y="3563"/>
                  </a:cubicBezTo>
                  <a:cubicBezTo>
                    <a:pt x="5845" y="1282"/>
                    <a:pt x="8939" y="0"/>
                    <a:pt x="12165" y="0"/>
                  </a:cubicBezTo>
                  <a:close/>
                </a:path>
              </a:pathLst>
            </a:custGeom>
            <a:solidFill>
              <a:srgbClr val="89BE82"/>
            </a:solidFill>
            <a:ln cap="sq">
              <a:noFill/>
              <a:prstDash val="solid"/>
              <a:miter/>
            </a:ln>
          </p:spPr>
          <p:txBody>
            <a:bodyPr/>
            <a:lstStyle/>
            <a:p>
              <a:endParaRPr lang="en-GB" dirty="0"/>
            </a:p>
          </p:txBody>
        </p:sp>
        <p:sp>
          <p:nvSpPr>
            <p:cNvPr id="11" name="TextBox 11"/>
            <p:cNvSpPr txBox="1"/>
            <p:nvPr/>
          </p:nvSpPr>
          <p:spPr>
            <a:xfrm>
              <a:off x="0" y="-38100"/>
              <a:ext cx="2910115" cy="326410"/>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12" name="TextBox 12"/>
          <p:cNvSpPr txBox="1"/>
          <p:nvPr/>
        </p:nvSpPr>
        <p:spPr>
          <a:xfrm>
            <a:off x="1443303" y="1497755"/>
            <a:ext cx="2890572" cy="409086"/>
          </a:xfrm>
          <a:prstGeom prst="rect">
            <a:avLst/>
          </a:prstGeom>
        </p:spPr>
        <p:txBody>
          <a:bodyPr wrap="square" lIns="0" tIns="0" rIns="0" bIns="0" rtlCol="0" anchor="t">
            <a:spAutoFit/>
          </a:bodyPr>
          <a:lstStyle/>
          <a:p>
            <a:pPr marL="342900" marR="0" lvl="0" indent="-342900">
              <a:lnSpc>
                <a:spcPct val="107000"/>
              </a:lnSpc>
              <a:spcBef>
                <a:spcPts val="200"/>
              </a:spcBef>
              <a:spcAft>
                <a:spcPts val="0"/>
              </a:spcAft>
              <a:buFont typeface="+mj-lt"/>
              <a:buAutoNum type="arabicPeriod"/>
            </a:pPr>
            <a:r>
              <a:rPr lang="en-US" sz="2600" b="1" dirty="0">
                <a:effectLst/>
                <a:ea typeface="PMingLiU" panose="02020500000000000000" pitchFamily="18" charset="-120"/>
                <a:cs typeface="Times New Roman" panose="02020603050405020304" pitchFamily="18" charset="0"/>
              </a:rPr>
              <a:t>Policy Review </a:t>
            </a:r>
            <a:endParaRPr lang="en-GB" sz="2600" b="1" dirty="0">
              <a:effectLst/>
              <a:ea typeface="PMingLiU" panose="02020500000000000000" pitchFamily="18" charset="-120"/>
              <a:cs typeface="Times New Roman" panose="02020603050405020304" pitchFamily="18" charset="0"/>
            </a:endParaRPr>
          </a:p>
        </p:txBody>
      </p:sp>
      <p:sp>
        <p:nvSpPr>
          <p:cNvPr id="13" name="TextBox 13"/>
          <p:cNvSpPr txBox="1"/>
          <p:nvPr/>
        </p:nvSpPr>
        <p:spPr>
          <a:xfrm>
            <a:off x="1030100" y="2153919"/>
            <a:ext cx="10178921" cy="4201215"/>
          </a:xfrm>
          <a:prstGeom prst="rect">
            <a:avLst/>
          </a:prstGeom>
        </p:spPr>
        <p:txBody>
          <a:bodyPr wrap="square" lIns="0" tIns="0" rIns="0" bIns="0" rtlCol="0" anchor="t">
            <a:spAutoFit/>
          </a:bodyPr>
          <a:lstStyle/>
          <a:p>
            <a:pPr marL="342900" marR="0" lvl="0" indent="-342900" algn="just">
              <a:lnSpc>
                <a:spcPct val="115000"/>
              </a:lnSpc>
              <a:spcBef>
                <a:spcPts val="0"/>
              </a:spcBef>
              <a:spcAft>
                <a:spcPts val="800"/>
              </a:spcAft>
              <a:buFont typeface="Symbol" panose="05050102010706020507" pitchFamily="18" charset="2"/>
              <a:buChar char=""/>
            </a:pPr>
            <a:r>
              <a:rPr lang="en-US" sz="1700" b="1" dirty="0">
                <a:effectLst/>
                <a:ea typeface="PMingLiU" panose="02020500000000000000" pitchFamily="18" charset="-120"/>
                <a:cs typeface="Times New Roman" panose="02020603050405020304" pitchFamily="18" charset="0"/>
              </a:rPr>
              <a:t>Conduct A Policy Review:</a:t>
            </a:r>
            <a:r>
              <a:rPr lang="en-US" sz="1700" dirty="0">
                <a:effectLst/>
                <a:ea typeface="PMingLiU" panose="02020500000000000000" pitchFamily="18" charset="-120"/>
                <a:cs typeface="Times New Roman" panose="02020603050405020304" pitchFamily="18" charset="0"/>
              </a:rPr>
              <a:t> Identify and remove </a:t>
            </a:r>
            <a:r>
              <a:rPr lang="en-US" sz="1700" b="1" dirty="0">
                <a:solidFill>
                  <a:schemeClr val="accent2"/>
                </a:solidFill>
                <a:effectLst/>
                <a:ea typeface="PMingLiU" panose="02020500000000000000" pitchFamily="18" charset="-120"/>
                <a:cs typeface="Times New Roman" panose="02020603050405020304" pitchFamily="18" charset="0"/>
              </a:rPr>
              <a:t>discriminatory practices</a:t>
            </a:r>
            <a:r>
              <a:rPr lang="en-US" sz="1700" dirty="0">
                <a:effectLst/>
                <a:ea typeface="PMingLiU" panose="02020500000000000000" pitchFamily="18" charset="-120"/>
                <a:cs typeface="Times New Roman" panose="02020603050405020304" pitchFamily="18" charset="0"/>
              </a:rPr>
              <a:t>, and amend </a:t>
            </a:r>
            <a:r>
              <a:rPr lang="en-US" sz="1700" b="1" dirty="0">
                <a:solidFill>
                  <a:schemeClr val="accent2"/>
                </a:solidFill>
                <a:ea typeface="PMingLiU" panose="02020500000000000000" pitchFamily="18" charset="-120"/>
                <a:cs typeface="Times New Roman" panose="02020603050405020304" pitchFamily="18" charset="0"/>
              </a:rPr>
              <a:t>inflexible</a:t>
            </a:r>
            <a:r>
              <a:rPr lang="en-US" sz="1700" dirty="0">
                <a:effectLst/>
                <a:ea typeface="PMingLiU" panose="02020500000000000000" pitchFamily="18" charset="-120"/>
                <a:cs typeface="Times New Roman" panose="02020603050405020304" pitchFamily="18" charset="0"/>
              </a:rPr>
              <a:t> internal policies and guidelines to allow for flexibility and discretion.</a:t>
            </a:r>
            <a:endParaRPr lang="en-GB" sz="1700" dirty="0">
              <a:ea typeface="PMingLiU" panose="02020500000000000000" pitchFamily="18" charset="-12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1700" b="1" dirty="0">
                <a:effectLst/>
                <a:ea typeface="PMingLiU" panose="02020500000000000000" pitchFamily="18" charset="-120"/>
              </a:rPr>
              <a:t>Ensure Adherence to Local Statutory Codes and Industry Guidelines:</a:t>
            </a:r>
            <a:r>
              <a:rPr lang="en-US" sz="1700" dirty="0">
                <a:effectLst/>
                <a:ea typeface="PMingLiU" panose="02020500000000000000" pitchFamily="18" charset="-120"/>
              </a:rPr>
              <a:t> Verify that internal policies </a:t>
            </a:r>
            <a:r>
              <a:rPr lang="en-US" sz="1700" b="1" dirty="0">
                <a:solidFill>
                  <a:schemeClr val="accent2"/>
                </a:solidFill>
                <a:ea typeface="PMingLiU" panose="02020500000000000000" pitchFamily="18" charset="-120"/>
                <a:cs typeface="Times New Roman" panose="02020603050405020304" pitchFamily="18" charset="0"/>
              </a:rPr>
              <a:t>comply with local statutory codes and industry guidelines, ensuring correct interpretation</a:t>
            </a:r>
            <a:r>
              <a:rPr lang="en-US" sz="1700" dirty="0">
                <a:effectLst/>
                <a:ea typeface="PMingLiU" panose="02020500000000000000" pitchFamily="18" charset="-120"/>
              </a:rPr>
              <a:t>. E.g., the </a:t>
            </a:r>
            <a:r>
              <a:rPr lang="en-US" sz="1700" i="1" dirty="0">
                <a:effectLst/>
                <a:ea typeface="PMingLiU" panose="02020500000000000000" pitchFamily="18" charset="-120"/>
              </a:rPr>
              <a:t>“Guidance for Airline Operators in Hong Kong: Facilitation of Persons with Reduced Mobility in Air Travel”</a:t>
            </a:r>
            <a:r>
              <a:rPr lang="en-US" sz="1700" dirty="0">
                <a:effectLst/>
                <a:ea typeface="PMingLiU" panose="02020500000000000000" pitchFamily="18" charset="-120"/>
              </a:rPr>
              <a:t> (issued by the Civil Aviation Department) </a:t>
            </a:r>
          </a:p>
          <a:p>
            <a:pPr marL="342900" marR="0" lvl="0" indent="-342900" algn="just">
              <a:lnSpc>
                <a:spcPct val="115000"/>
              </a:lnSpc>
              <a:spcBef>
                <a:spcPts val="0"/>
              </a:spcBef>
              <a:spcAft>
                <a:spcPts val="800"/>
              </a:spcAft>
              <a:buFont typeface="Symbol" panose="05050102010706020507" pitchFamily="18" charset="2"/>
              <a:buChar char=""/>
            </a:pPr>
            <a:r>
              <a:rPr lang="en-US" sz="1700" b="1" dirty="0">
                <a:effectLst/>
                <a:ea typeface="PMingLiU" panose="02020500000000000000" pitchFamily="18" charset="-120"/>
              </a:rPr>
              <a:t>Offer Reasonable Accommodation or Alternatives: </a:t>
            </a:r>
            <a:r>
              <a:rPr lang="en-US" sz="1700" dirty="0" err="1">
                <a:effectLst/>
                <a:ea typeface="PMingLiU" panose="02020500000000000000" pitchFamily="18" charset="-120"/>
              </a:rPr>
              <a:t>Recognise</a:t>
            </a:r>
            <a:r>
              <a:rPr lang="en-US" sz="1700" dirty="0">
                <a:effectLst/>
                <a:ea typeface="PMingLiU" panose="02020500000000000000" pitchFamily="18" charset="-120"/>
              </a:rPr>
              <a:t> that PWDs may find it challenging to meet </a:t>
            </a:r>
            <a:r>
              <a:rPr lang="en-US" sz="1700" b="1" dirty="0">
                <a:solidFill>
                  <a:schemeClr val="accent2"/>
                </a:solidFill>
                <a:effectLst/>
                <a:ea typeface="PMingLiU" panose="02020500000000000000" pitchFamily="18" charset="-120"/>
              </a:rPr>
              <a:t>the same requirements as others</a:t>
            </a:r>
            <a:r>
              <a:rPr lang="en-US" sz="1700" dirty="0">
                <a:effectLst/>
                <a:ea typeface="PMingLiU" panose="02020500000000000000" pitchFamily="18" charset="-120"/>
              </a:rPr>
              <a:t>.  </a:t>
            </a:r>
            <a:r>
              <a:rPr lang="en-US" sz="1700" b="1" dirty="0">
                <a:solidFill>
                  <a:schemeClr val="accent2"/>
                </a:solidFill>
                <a:ea typeface="PMingLiU" panose="02020500000000000000" pitchFamily="18" charset="-120"/>
              </a:rPr>
              <a:t>Reasonable accommodation (“RA”) or alternatives </a:t>
            </a:r>
            <a:r>
              <a:rPr lang="en-US" sz="1700" dirty="0">
                <a:effectLst/>
                <a:ea typeface="PMingLiU" panose="02020500000000000000" pitchFamily="18" charset="-120"/>
              </a:rPr>
              <a:t>should be provided to support PWDs. RA refers to any </a:t>
            </a:r>
            <a:r>
              <a:rPr lang="en-US" sz="1700" b="1" dirty="0">
                <a:solidFill>
                  <a:schemeClr val="accent2"/>
                </a:solidFill>
                <a:ea typeface="PMingLiU" panose="02020500000000000000" pitchFamily="18" charset="-120"/>
              </a:rPr>
              <a:t>modifications or adjustments </a:t>
            </a:r>
            <a:r>
              <a:rPr lang="en-US" sz="1700" dirty="0">
                <a:effectLst/>
                <a:ea typeface="PMingLiU" panose="02020500000000000000" pitchFamily="18" charset="-120"/>
              </a:rPr>
              <a:t>made to the provision of GSF or access to premises to ensure that PWDs have </a:t>
            </a:r>
            <a:r>
              <a:rPr lang="en-US" sz="1700" b="1" dirty="0">
                <a:solidFill>
                  <a:schemeClr val="accent2"/>
                </a:solidFill>
                <a:ea typeface="PMingLiU" panose="02020500000000000000" pitchFamily="18" charset="-120"/>
              </a:rPr>
              <a:t>equal opportunities </a:t>
            </a:r>
            <a:r>
              <a:rPr lang="en-US" sz="1700" dirty="0">
                <a:effectLst/>
                <a:ea typeface="PMingLiU" panose="02020500000000000000" pitchFamily="18" charset="-120"/>
              </a:rPr>
              <a:t>to access the service or premises. </a:t>
            </a:r>
            <a:r>
              <a:rPr lang="en-US" sz="1700" dirty="0">
                <a:effectLst/>
                <a:ea typeface="PMingLiU" panose="02020500000000000000" pitchFamily="18" charset="-120"/>
                <a:cs typeface="Times New Roman" panose="02020603050405020304" pitchFamily="18" charset="0"/>
              </a:rPr>
              <a:t>RA may include modifications made to the physical environment, policies, procedures or practices. </a:t>
            </a:r>
            <a:endParaRPr lang="en-GB" sz="1700" dirty="0">
              <a:ea typeface="PMingLiU" panose="02020500000000000000" pitchFamily="18" charset="-12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1700" b="1" dirty="0">
                <a:effectLst/>
                <a:ea typeface="PMingLiU" panose="02020500000000000000" pitchFamily="18" charset="-120"/>
              </a:rPr>
              <a:t>Establish Customer Service Protocols:</a:t>
            </a:r>
            <a:r>
              <a:rPr lang="en-US" sz="1700" dirty="0">
                <a:effectLst/>
                <a:ea typeface="PMingLiU" panose="02020500000000000000" pitchFamily="18" charset="-120"/>
              </a:rPr>
              <a:t> Develop </a:t>
            </a:r>
            <a:r>
              <a:rPr lang="en-US" sz="1700" b="1" dirty="0">
                <a:solidFill>
                  <a:schemeClr val="accent2"/>
                </a:solidFill>
                <a:ea typeface="PMingLiU" panose="02020500000000000000" pitchFamily="18" charset="-120"/>
              </a:rPr>
              <a:t>clear</a:t>
            </a:r>
            <a:r>
              <a:rPr lang="en-US" sz="1700" dirty="0">
                <a:effectLst/>
                <a:ea typeface="PMingLiU" panose="02020500000000000000" pitchFamily="18" charset="-120"/>
              </a:rPr>
              <a:t> guidelines and </a:t>
            </a:r>
            <a:r>
              <a:rPr lang="en-US" sz="1700" b="1" dirty="0">
                <a:solidFill>
                  <a:schemeClr val="accent2"/>
                </a:solidFill>
                <a:ea typeface="PMingLiU" panose="02020500000000000000" pitchFamily="18" charset="-120"/>
              </a:rPr>
              <a:t>conduct regular briefings </a:t>
            </a:r>
            <a:r>
              <a:rPr lang="en-US" sz="1700" dirty="0">
                <a:effectLst/>
                <a:ea typeface="PMingLiU" panose="02020500000000000000" pitchFamily="18" charset="-120"/>
              </a:rPr>
              <a:t>for staff on serving people with diverse needs, </a:t>
            </a:r>
            <a:r>
              <a:rPr lang="en-US" sz="1700" dirty="0">
                <a:ea typeface="PMingLiU" panose="02020500000000000000" pitchFamily="18" charset="-120"/>
              </a:rPr>
              <a:t>including the necessary skills and attitudes. </a:t>
            </a:r>
            <a:endParaRPr lang="en-US" sz="1700" dirty="0">
              <a:solidFill>
                <a:srgbClr val="000000"/>
              </a:solidFill>
              <a:ea typeface="Microsoft JhengHei" panose="020B0604030504040204" pitchFamily="34" charset="-120"/>
              <a:cs typeface="Canva Sans"/>
              <a:sym typeface="Canva Sans"/>
            </a:endParaRPr>
          </a:p>
        </p:txBody>
      </p:sp>
      <p:sp>
        <p:nvSpPr>
          <p:cNvPr id="14" name="Freeform 14"/>
          <p:cNvSpPr/>
          <p:nvPr/>
        </p:nvSpPr>
        <p:spPr>
          <a:xfrm rot="-10800000">
            <a:off x="4189092" y="269743"/>
            <a:ext cx="3813818" cy="1005895"/>
          </a:xfrm>
          <a:custGeom>
            <a:avLst/>
            <a:gdLst/>
            <a:ahLst/>
            <a:cxnLst/>
            <a:rect l="l" t="t" r="r" b="b"/>
            <a:pathLst>
              <a:path w="5720727" h="1508842">
                <a:moveTo>
                  <a:pt x="0" y="0"/>
                </a:moveTo>
                <a:lnTo>
                  <a:pt x="5720726" y="0"/>
                </a:lnTo>
                <a:lnTo>
                  <a:pt x="5720726" y="1508842"/>
                </a:lnTo>
                <a:lnTo>
                  <a:pt x="0" y="150884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5" name="TextBox 15"/>
          <p:cNvSpPr txBox="1"/>
          <p:nvPr/>
        </p:nvSpPr>
        <p:spPr>
          <a:xfrm>
            <a:off x="4593277" y="518229"/>
            <a:ext cx="3813818" cy="508922"/>
          </a:xfrm>
          <a:prstGeom prst="rect">
            <a:avLst/>
          </a:prstGeom>
        </p:spPr>
        <p:txBody>
          <a:bodyPr wrap="square" lIns="0" tIns="0" rIns="0" bIns="0" rtlCol="0" anchor="t">
            <a:spAutoFit/>
          </a:bodyPr>
          <a:lstStyle/>
          <a:p>
            <a:pPr marR="0" lvl="0">
              <a:lnSpc>
                <a:spcPct val="107000"/>
              </a:lnSpc>
              <a:spcBef>
                <a:spcPts val="1200"/>
              </a:spcBef>
              <a:spcAft>
                <a:spcPts val="0"/>
              </a:spcAft>
            </a:pPr>
            <a:r>
              <a:rPr lang="en-US" sz="3200" b="1" dirty="0">
                <a:solidFill>
                  <a:srgbClr val="143244"/>
                </a:solidFill>
                <a:latin typeface="Aptos" panose="020B0004020202020204" pitchFamily="34" charset="0"/>
                <a:ea typeface="Microsoft JhengHei" panose="020B0604030504040204" pitchFamily="34" charset="-120"/>
              </a:rPr>
              <a:t>Breaking Barriers</a:t>
            </a:r>
            <a:endParaRPr lang="en-GB" sz="3200" b="1" dirty="0">
              <a:solidFill>
                <a:srgbClr val="143244"/>
              </a:solidFill>
              <a:latin typeface="Aptos" panose="020B0004020202020204" pitchFamily="34" charset="0"/>
              <a:ea typeface="Microsoft JhengHei" panose="020B0604030504040204" pitchFamily="34" charset="-120"/>
            </a:endParaRPr>
          </a:p>
        </p:txBody>
      </p:sp>
      <p:sp>
        <p:nvSpPr>
          <p:cNvPr id="16" name="Slide Number Placeholder 15">
            <a:extLst>
              <a:ext uri="{FF2B5EF4-FFF2-40B4-BE49-F238E27FC236}">
                <a16:creationId xmlns:a16="http://schemas.microsoft.com/office/drawing/2014/main" id="{6D2BFB3F-D07B-2239-2A79-C4387AF6E76D}"/>
              </a:ext>
            </a:extLst>
          </p:cNvPr>
          <p:cNvSpPr>
            <a:spLocks noGrp="1"/>
          </p:cNvSpPr>
          <p:nvPr>
            <p:ph type="sldNum" sz="quarter" idx="12"/>
          </p:nvPr>
        </p:nvSpPr>
        <p:spPr/>
        <p:txBody>
          <a:bodyPr/>
          <a:lstStyle/>
          <a:p>
            <a:fld id="{9A5BE717-E9C5-45BB-98B0-2DF601995263}"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79905" y="407681"/>
            <a:ext cx="10123524" cy="2696957"/>
          </a:xfrm>
          <a:prstGeom prst="rect">
            <a:avLst/>
          </a:prstGeom>
        </p:spPr>
        <p:txBody>
          <a:bodyPr wrap="square" lIns="0" tIns="0" rIns="0" bIns="0" rtlCol="0" anchor="t">
            <a:spAutoFit/>
          </a:bodyPr>
          <a:lstStyle/>
          <a:p>
            <a:pPr marL="342900" indent="-342900" algn="just">
              <a:lnSpc>
                <a:spcPct val="115000"/>
              </a:lnSpc>
              <a:spcAft>
                <a:spcPts val="800"/>
              </a:spcAft>
              <a:buFont typeface="Symbol" panose="05050102010706020507" pitchFamily="18" charset="2"/>
              <a:buChar char=""/>
            </a:pPr>
            <a:r>
              <a:rPr lang="en-US" sz="1700" b="1" dirty="0">
                <a:ea typeface="PMingLiU" panose="02020500000000000000" pitchFamily="18" charset="-120"/>
                <a:cs typeface="Times New Roman" panose="02020603050405020304" pitchFamily="18" charset="0"/>
              </a:rPr>
              <a:t>Develop Flexible Policies: </a:t>
            </a:r>
            <a:r>
              <a:rPr lang="en-US" sz="1700" dirty="0">
                <a:ea typeface="PMingLiU" panose="02020500000000000000" pitchFamily="18" charset="-120"/>
                <a:cs typeface="Times New Roman" panose="02020603050405020304" pitchFamily="18" charset="0"/>
              </a:rPr>
              <a:t>Provide </a:t>
            </a:r>
            <a:r>
              <a:rPr lang="en-US" sz="1700" b="1" dirty="0">
                <a:solidFill>
                  <a:schemeClr val="accent2"/>
                </a:solidFill>
                <a:ea typeface="PMingLiU" panose="02020500000000000000" pitchFamily="18" charset="-120"/>
                <a:cs typeface="Times New Roman" panose="02020603050405020304" pitchFamily="18" charset="0"/>
              </a:rPr>
              <a:t>multiple options </a:t>
            </a:r>
            <a:r>
              <a:rPr lang="en-US" sz="1700" dirty="0">
                <a:ea typeface="PMingLiU" panose="02020500000000000000" pitchFamily="18" charset="-120"/>
                <a:cs typeface="Times New Roman" panose="02020603050405020304" pitchFamily="18" charset="0"/>
              </a:rPr>
              <a:t>for accessing services, including online, telephone and email support, as well as in-person assistance</a:t>
            </a:r>
          </a:p>
          <a:p>
            <a:pPr marL="342900" indent="-342900" algn="just">
              <a:lnSpc>
                <a:spcPct val="115000"/>
              </a:lnSpc>
              <a:spcAft>
                <a:spcPts val="800"/>
              </a:spcAft>
              <a:buFont typeface="Symbol" panose="05050102010706020507" pitchFamily="18" charset="2"/>
              <a:buChar char=""/>
            </a:pPr>
            <a:r>
              <a:rPr lang="en-US" sz="1700" b="1" dirty="0">
                <a:ea typeface="PMingLiU" panose="02020500000000000000" pitchFamily="18" charset="-120"/>
                <a:cs typeface="Times New Roman" panose="02020603050405020304" pitchFamily="18" charset="0"/>
              </a:rPr>
              <a:t>Implement Policies Effectively: </a:t>
            </a:r>
            <a:r>
              <a:rPr lang="en-US" sz="1700" dirty="0">
                <a:ea typeface="PMingLiU" panose="02020500000000000000" pitchFamily="18" charset="-120"/>
                <a:cs typeface="Times New Roman" panose="02020603050405020304" pitchFamily="18" charset="0"/>
              </a:rPr>
              <a:t>Ensure that all staff have a </a:t>
            </a:r>
            <a:r>
              <a:rPr lang="en-US" sz="1700" b="1" dirty="0">
                <a:solidFill>
                  <a:schemeClr val="accent2"/>
                </a:solidFill>
                <a:ea typeface="PMingLiU" panose="02020500000000000000" pitchFamily="18" charset="-120"/>
                <a:cs typeface="Times New Roman" panose="02020603050405020304" pitchFamily="18" charset="0"/>
              </a:rPr>
              <a:t>thorough understanding </a:t>
            </a:r>
            <a:r>
              <a:rPr lang="en-US" sz="1700" dirty="0">
                <a:ea typeface="PMingLiU" panose="02020500000000000000" pitchFamily="18" charset="-120"/>
                <a:cs typeface="Times New Roman" panose="02020603050405020304" pitchFamily="18" charset="0"/>
              </a:rPr>
              <a:t>of internal policies and protocols and </a:t>
            </a:r>
            <a:r>
              <a:rPr lang="en-US" sz="1700" b="1" dirty="0">
                <a:solidFill>
                  <a:schemeClr val="accent2"/>
                </a:solidFill>
                <a:ea typeface="PMingLiU" panose="02020500000000000000" pitchFamily="18" charset="-120"/>
                <a:cs typeface="Times New Roman" panose="02020603050405020304" pitchFamily="18" charset="0"/>
              </a:rPr>
              <a:t>implement them effectively</a:t>
            </a:r>
            <a:r>
              <a:rPr lang="en-US" sz="1700" dirty="0">
                <a:ea typeface="PMingLiU" panose="02020500000000000000" pitchFamily="18" charset="-120"/>
                <a:cs typeface="Times New Roman" panose="02020603050405020304" pitchFamily="18" charset="0"/>
              </a:rPr>
              <a:t>. </a:t>
            </a:r>
            <a:endParaRPr lang="en-GB" sz="1700" dirty="0">
              <a:ea typeface="PMingLiU" panose="02020500000000000000" pitchFamily="18" charset="-120"/>
              <a:cs typeface="Times New Roman" panose="02020603050405020304" pitchFamily="18" charset="0"/>
            </a:endParaRPr>
          </a:p>
          <a:p>
            <a:pPr marL="342900" indent="-342900" algn="just">
              <a:lnSpc>
                <a:spcPct val="115000"/>
              </a:lnSpc>
              <a:spcAft>
                <a:spcPts val="800"/>
              </a:spcAft>
              <a:buFont typeface="Symbol" panose="05050102010706020507" pitchFamily="18" charset="2"/>
              <a:buChar char=""/>
            </a:pPr>
            <a:r>
              <a:rPr lang="en-US" sz="1700" b="1" dirty="0">
                <a:ea typeface="PMingLiU" panose="02020500000000000000" pitchFamily="18" charset="-120"/>
                <a:cs typeface="Times New Roman" panose="02020603050405020304" pitchFamily="18" charset="0"/>
              </a:rPr>
              <a:t>Enable Diverse Service Options: </a:t>
            </a:r>
            <a:r>
              <a:rPr lang="en-US" sz="1700" dirty="0">
                <a:ea typeface="PMingLiU" panose="02020500000000000000" pitchFamily="18" charset="-120"/>
                <a:cs typeface="Times New Roman" panose="02020603050405020304" pitchFamily="18" charset="0"/>
              </a:rPr>
              <a:t>Ensure access to </a:t>
            </a:r>
            <a:r>
              <a:rPr lang="en-US" sz="1700" b="1" dirty="0">
                <a:solidFill>
                  <a:schemeClr val="accent2"/>
                </a:solidFill>
                <a:ea typeface="PMingLiU" panose="02020500000000000000" pitchFamily="18" charset="-120"/>
                <a:cs typeface="Times New Roman" panose="02020603050405020304" pitchFamily="18" charset="0"/>
              </a:rPr>
              <a:t>service options </a:t>
            </a:r>
            <a:r>
              <a:rPr lang="en-US" sz="1700" dirty="0">
                <a:ea typeface="PMingLiU" panose="02020500000000000000" pitchFamily="18" charset="-120"/>
                <a:cs typeface="Times New Roman" panose="02020603050405020304" pitchFamily="18" charset="0"/>
              </a:rPr>
              <a:t>for customers with diverse needs, such as providing more wheelchair seating choices in stadiums. </a:t>
            </a:r>
            <a:endParaRPr lang="en-GB" sz="1700" dirty="0">
              <a:ea typeface="PMingLiU" panose="02020500000000000000" pitchFamily="18" charset="-120"/>
              <a:cs typeface="Times New Roman" panose="02020603050405020304" pitchFamily="18" charset="0"/>
            </a:endParaRPr>
          </a:p>
          <a:p>
            <a:pPr marL="342900" indent="-342900" algn="just">
              <a:lnSpc>
                <a:spcPct val="115000"/>
              </a:lnSpc>
              <a:spcAft>
                <a:spcPts val="800"/>
              </a:spcAft>
              <a:buFont typeface="Symbol" panose="05050102010706020507" pitchFamily="18" charset="2"/>
              <a:buChar char=""/>
            </a:pPr>
            <a:r>
              <a:rPr lang="en-US" sz="1700" b="1" dirty="0">
                <a:ea typeface="PMingLiU" panose="02020500000000000000" pitchFamily="18" charset="-120"/>
                <a:cs typeface="Times New Roman" panose="02020603050405020304" pitchFamily="18" charset="0"/>
              </a:rPr>
              <a:t>Make Accessibility Information Available Online: </a:t>
            </a:r>
            <a:r>
              <a:rPr lang="en-US" sz="1700" dirty="0">
                <a:ea typeface="PMingLiU" panose="02020500000000000000" pitchFamily="18" charset="-120"/>
                <a:cs typeface="Times New Roman" panose="02020603050405020304" pitchFamily="18" charset="0"/>
              </a:rPr>
              <a:t>Provide information about accessible facilities and services on websites and mobile app platforms, , allowing </a:t>
            </a:r>
            <a:r>
              <a:rPr lang="en-US" sz="1700" b="1" dirty="0">
                <a:solidFill>
                  <a:schemeClr val="accent2"/>
                </a:solidFill>
                <a:ea typeface="PMingLiU" panose="02020500000000000000" pitchFamily="18" charset="-120"/>
                <a:cs typeface="Times New Roman" panose="02020603050405020304" pitchFamily="18" charset="0"/>
              </a:rPr>
              <a:t>customers to plan their visits in advance. </a:t>
            </a:r>
            <a:endParaRPr lang="en-US" sz="1700" b="1" dirty="0">
              <a:solidFill>
                <a:schemeClr val="accent2"/>
              </a:solidFill>
              <a:ea typeface="PMingLiU" panose="02020500000000000000" pitchFamily="18" charset="-120"/>
              <a:cs typeface="Times New Roman" panose="02020603050405020304" pitchFamily="18" charset="0"/>
              <a:sym typeface="Canva Sans"/>
            </a:endParaRPr>
          </a:p>
        </p:txBody>
      </p:sp>
      <p:sp>
        <p:nvSpPr>
          <p:cNvPr id="5" name="TextBox 5"/>
          <p:cNvSpPr txBox="1"/>
          <p:nvPr/>
        </p:nvSpPr>
        <p:spPr>
          <a:xfrm>
            <a:off x="1474237" y="4282818"/>
            <a:ext cx="5477068" cy="1760482"/>
          </a:xfrm>
          <a:prstGeom prst="rect">
            <a:avLst/>
          </a:prstGeom>
        </p:spPr>
        <p:txBody>
          <a:bodyPr wrap="square" lIns="0" tIns="0" rIns="0" bIns="0" rtlCol="0" anchor="t">
            <a:spAutoFit/>
          </a:bodyPr>
          <a:lstStyle/>
          <a:p>
            <a:pPr marL="506331" lvl="1" indent="-304815" algn="just">
              <a:lnSpc>
                <a:spcPts val="2799"/>
              </a:lnSpc>
              <a:buFont typeface="Wingdings" panose="05000000000000000000" pitchFamily="2" charset="2"/>
              <a:buChar char="ü"/>
            </a:pPr>
            <a:r>
              <a:rPr lang="en-US" sz="2000" dirty="0">
                <a:solidFill>
                  <a:srgbClr val="000000"/>
                </a:solidFill>
                <a:ea typeface="Microsoft JhengHei" panose="020B0604030504040204" pitchFamily="34" charset="-120"/>
                <a:cs typeface="DM Sans"/>
                <a:sym typeface="DM Sans"/>
              </a:rPr>
              <a:t>Offer more ticket purchase and refund options, including both online services and offline options at various box offices.</a:t>
            </a:r>
          </a:p>
          <a:p>
            <a:pPr marL="506331" lvl="1" indent="-304815" algn="just">
              <a:lnSpc>
                <a:spcPts val="2799"/>
              </a:lnSpc>
              <a:buFont typeface="Wingdings" panose="05000000000000000000" pitchFamily="2" charset="2"/>
              <a:buChar char="ü"/>
            </a:pPr>
            <a:r>
              <a:rPr lang="en-US" sz="2000" dirty="0">
                <a:solidFill>
                  <a:srgbClr val="000000"/>
                </a:solidFill>
                <a:ea typeface="Microsoft JhengHei" panose="020B0604030504040204" pitchFamily="34" charset="-120"/>
                <a:cs typeface="DM Sans"/>
                <a:sym typeface="DM Sans"/>
              </a:rPr>
              <a:t>Set aside an annual </a:t>
            </a:r>
            <a:r>
              <a:rPr lang="en-US" sz="2000" dirty="0" err="1">
                <a:solidFill>
                  <a:srgbClr val="000000"/>
                </a:solidFill>
                <a:ea typeface="Microsoft JhengHei" panose="020B0604030504040204" pitchFamily="34" charset="-120"/>
                <a:cs typeface="DM Sans"/>
                <a:sym typeface="DM Sans"/>
              </a:rPr>
              <a:t>itemised</a:t>
            </a:r>
            <a:r>
              <a:rPr lang="en-US" sz="2000" dirty="0">
                <a:solidFill>
                  <a:srgbClr val="000000"/>
                </a:solidFill>
                <a:ea typeface="Microsoft JhengHei" panose="020B0604030504040204" pitchFamily="34" charset="-120"/>
                <a:cs typeface="DM Sans"/>
                <a:sym typeface="DM Sans"/>
              </a:rPr>
              <a:t> budget for accessibility improvement works. </a:t>
            </a:r>
          </a:p>
        </p:txBody>
      </p:sp>
      <p:sp>
        <p:nvSpPr>
          <p:cNvPr id="6" name="Slide Number Placeholder 5">
            <a:extLst>
              <a:ext uri="{FF2B5EF4-FFF2-40B4-BE49-F238E27FC236}">
                <a16:creationId xmlns:a16="http://schemas.microsoft.com/office/drawing/2014/main" id="{A453AA66-CDD4-256E-DD75-9AA679B50EE6}"/>
              </a:ext>
            </a:extLst>
          </p:cNvPr>
          <p:cNvSpPr>
            <a:spLocks noGrp="1"/>
          </p:cNvSpPr>
          <p:nvPr>
            <p:ph type="sldNum" sz="quarter" idx="12"/>
          </p:nvPr>
        </p:nvSpPr>
        <p:spPr/>
        <p:txBody>
          <a:bodyPr/>
          <a:lstStyle/>
          <a:p>
            <a:fld id="{9A5BE717-E9C5-45BB-98B0-2DF601995263}" type="slidenum">
              <a:rPr lang="en-US" smtClean="0"/>
              <a:t>26</a:t>
            </a:fld>
            <a:endParaRPr lang="en-US"/>
          </a:p>
        </p:txBody>
      </p:sp>
      <p:pic>
        <p:nvPicPr>
          <p:cNvPr id="9" name="Picture 8">
            <a:extLst>
              <a:ext uri="{FF2B5EF4-FFF2-40B4-BE49-F238E27FC236}">
                <a16:creationId xmlns:a16="http://schemas.microsoft.com/office/drawing/2014/main" id="{2D668ACA-02D7-2374-92CF-8A1544ED955A}"/>
              </a:ext>
            </a:extLst>
          </p:cNvPr>
          <p:cNvPicPr>
            <a:picLocks noChangeAspect="1"/>
          </p:cNvPicPr>
          <p:nvPr/>
        </p:nvPicPr>
        <p:blipFill>
          <a:blip r:embed="rId2"/>
          <a:stretch>
            <a:fillRect/>
          </a:stretch>
        </p:blipFill>
        <p:spPr>
          <a:xfrm>
            <a:off x="2136851" y="3462074"/>
            <a:ext cx="3959149" cy="582577"/>
          </a:xfrm>
          <a:prstGeom prst="rect">
            <a:avLst/>
          </a:prstGeom>
        </p:spPr>
      </p:pic>
      <p:pic>
        <p:nvPicPr>
          <p:cNvPr id="11" name="Picture 10">
            <a:extLst>
              <a:ext uri="{FF2B5EF4-FFF2-40B4-BE49-F238E27FC236}">
                <a16:creationId xmlns:a16="http://schemas.microsoft.com/office/drawing/2014/main" id="{700C8C38-E42B-B95C-7AE6-E0C7B7CA20DB}"/>
              </a:ext>
            </a:extLst>
          </p:cNvPr>
          <p:cNvPicPr>
            <a:picLocks noChangeAspect="1"/>
          </p:cNvPicPr>
          <p:nvPr/>
        </p:nvPicPr>
        <p:blipFill>
          <a:blip r:embed="rId3"/>
          <a:srcRect t="1901" b="2097"/>
          <a:stretch/>
        </p:blipFill>
        <p:spPr>
          <a:xfrm>
            <a:off x="7702438" y="3265714"/>
            <a:ext cx="2807476" cy="328910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309" y="819150"/>
            <a:ext cx="6363947" cy="630488"/>
            <a:chOff x="0" y="0"/>
            <a:chExt cx="2910115" cy="288310"/>
          </a:xfrm>
        </p:grpSpPr>
        <p:sp>
          <p:nvSpPr>
            <p:cNvPr id="3" name="Freeform 3"/>
            <p:cNvSpPr/>
            <p:nvPr/>
          </p:nvSpPr>
          <p:spPr>
            <a:xfrm>
              <a:off x="0" y="0"/>
              <a:ext cx="2910115" cy="288310"/>
            </a:xfrm>
            <a:custGeom>
              <a:avLst/>
              <a:gdLst/>
              <a:ahLst/>
              <a:cxnLst/>
              <a:rect l="l" t="t" r="r" b="b"/>
              <a:pathLst>
                <a:path w="2910115" h="288310">
                  <a:moveTo>
                    <a:pt x="12165" y="0"/>
                  </a:moveTo>
                  <a:lnTo>
                    <a:pt x="2897950" y="0"/>
                  </a:lnTo>
                  <a:cubicBezTo>
                    <a:pt x="2901176" y="0"/>
                    <a:pt x="2904271" y="1282"/>
                    <a:pt x="2906552" y="3563"/>
                  </a:cubicBezTo>
                  <a:cubicBezTo>
                    <a:pt x="2908833" y="5845"/>
                    <a:pt x="2910115" y="8939"/>
                    <a:pt x="2910115" y="12165"/>
                  </a:cubicBezTo>
                  <a:lnTo>
                    <a:pt x="2910115" y="276145"/>
                  </a:lnTo>
                  <a:cubicBezTo>
                    <a:pt x="2910115" y="279372"/>
                    <a:pt x="2908833" y="282466"/>
                    <a:pt x="2906552" y="284747"/>
                  </a:cubicBezTo>
                  <a:cubicBezTo>
                    <a:pt x="2904271" y="287029"/>
                    <a:pt x="2901176" y="288310"/>
                    <a:pt x="2897950" y="288310"/>
                  </a:cubicBezTo>
                  <a:lnTo>
                    <a:pt x="12165" y="288310"/>
                  </a:lnTo>
                  <a:cubicBezTo>
                    <a:pt x="8939" y="288310"/>
                    <a:pt x="5845" y="287029"/>
                    <a:pt x="3563" y="284747"/>
                  </a:cubicBezTo>
                  <a:cubicBezTo>
                    <a:pt x="1282" y="282466"/>
                    <a:pt x="0" y="279372"/>
                    <a:pt x="0" y="276145"/>
                  </a:cubicBezTo>
                  <a:lnTo>
                    <a:pt x="0" y="12165"/>
                  </a:lnTo>
                  <a:cubicBezTo>
                    <a:pt x="0" y="8939"/>
                    <a:pt x="1282" y="5845"/>
                    <a:pt x="3563" y="3563"/>
                  </a:cubicBezTo>
                  <a:cubicBezTo>
                    <a:pt x="5845" y="1282"/>
                    <a:pt x="8939" y="0"/>
                    <a:pt x="12165" y="0"/>
                  </a:cubicBezTo>
                  <a:close/>
                </a:path>
              </a:pathLst>
            </a:custGeom>
            <a:solidFill>
              <a:srgbClr val="89BE82"/>
            </a:solidFill>
            <a:ln cap="sq">
              <a:noFill/>
              <a:prstDash val="solid"/>
              <a:miter/>
            </a:ln>
          </p:spPr>
        </p:sp>
        <p:sp>
          <p:nvSpPr>
            <p:cNvPr id="4" name="TextBox 4"/>
            <p:cNvSpPr txBox="1"/>
            <p:nvPr/>
          </p:nvSpPr>
          <p:spPr>
            <a:xfrm>
              <a:off x="0" y="-38100"/>
              <a:ext cx="2910115" cy="326410"/>
            </a:xfrm>
            <a:prstGeom prst="rect">
              <a:avLst/>
            </a:prstGeom>
          </p:spPr>
          <p:txBody>
            <a:bodyPr lIns="33867" tIns="33867" rIns="33867" bIns="33867" rtlCol="0" anchor="ctr"/>
            <a:lstStyle/>
            <a:p>
              <a:pPr algn="ctr">
                <a:lnSpc>
                  <a:spcPts val="1773"/>
                </a:lnSpc>
              </a:pPr>
              <a:endParaRPr sz="1200"/>
            </a:p>
          </p:txBody>
        </p:sp>
      </p:grpSp>
      <p:sp>
        <p:nvSpPr>
          <p:cNvPr id="5" name="TextBox 5"/>
          <p:cNvSpPr txBox="1"/>
          <p:nvPr/>
        </p:nvSpPr>
        <p:spPr>
          <a:xfrm>
            <a:off x="928068" y="1682242"/>
            <a:ext cx="10087504" cy="4245008"/>
          </a:xfrm>
          <a:prstGeom prst="rect">
            <a:avLst/>
          </a:prstGeom>
        </p:spPr>
        <p:txBody>
          <a:bodyPr lIns="0" tIns="0" rIns="0" bIns="0" rtlCol="0" anchor="t">
            <a:spAutoFit/>
          </a:bodyPr>
          <a:lstStyle/>
          <a:p>
            <a:pPr marL="342900" marR="0" lvl="0" indent="-342900" algn="just">
              <a:lnSpc>
                <a:spcPct val="107000"/>
              </a:lnSpc>
              <a:spcBef>
                <a:spcPts val="0"/>
              </a:spcBef>
              <a:spcAft>
                <a:spcPts val="800"/>
              </a:spcAft>
              <a:buFont typeface="Symbol" panose="05050102010706020507" pitchFamily="18" charset="2"/>
              <a:buChar char=""/>
            </a:pPr>
            <a:r>
              <a:rPr lang="en-US" sz="2000" b="1" dirty="0">
                <a:effectLst/>
                <a:ea typeface="PMingLiU" panose="02020500000000000000" pitchFamily="18" charset="-120"/>
                <a:cs typeface="Times New Roman" panose="02020603050405020304" pitchFamily="18" charset="0"/>
              </a:rPr>
              <a:t>Accessible Environment</a:t>
            </a:r>
            <a:r>
              <a:rPr lang="en-US" sz="2000" dirty="0">
                <a:effectLst/>
                <a:ea typeface="PMingLiU" panose="02020500000000000000" pitchFamily="18" charset="-120"/>
                <a:cs typeface="Times New Roman" panose="02020603050405020304" pitchFamily="18" charset="0"/>
              </a:rPr>
              <a:t>: Provide </a:t>
            </a:r>
            <a:r>
              <a:rPr lang="en-US" sz="2000" b="1" dirty="0">
                <a:solidFill>
                  <a:schemeClr val="accent2"/>
                </a:solidFill>
                <a:effectLst/>
                <a:ea typeface="PMingLiU" panose="02020500000000000000" pitchFamily="18" charset="-120"/>
                <a:cs typeface="Times New Roman" panose="02020603050405020304" pitchFamily="18" charset="0"/>
              </a:rPr>
              <a:t>an accessible environment </a:t>
            </a:r>
            <a:r>
              <a:rPr lang="en-US" sz="2000" dirty="0">
                <a:effectLst/>
                <a:ea typeface="PMingLiU" panose="02020500000000000000" pitchFamily="18" charset="-120"/>
                <a:cs typeface="Times New Roman" panose="02020603050405020304" pitchFamily="18" charset="0"/>
              </a:rPr>
              <a:t>unless doing so would cause unjustifiable hardship.</a:t>
            </a:r>
            <a:endParaRPr lang="en-GB" sz="2000" dirty="0">
              <a:effectLst/>
              <a:ea typeface="PMingLiU" panose="02020500000000000000" pitchFamily="18" charset="-12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2000" b="1" dirty="0">
                <a:effectLst/>
                <a:ea typeface="PMingLiU" panose="02020500000000000000" pitchFamily="18" charset="-120"/>
              </a:rPr>
              <a:t>Universal Design (“UD”) Principles:</a:t>
            </a:r>
            <a:r>
              <a:rPr lang="en-US" sz="2000" dirty="0">
                <a:effectLst/>
                <a:ea typeface="PMingLiU" panose="02020500000000000000" pitchFamily="18" charset="-120"/>
              </a:rPr>
              <a:t> Integrate UD from the </a:t>
            </a:r>
            <a:r>
              <a:rPr lang="en-US" sz="2000" b="1" dirty="0">
                <a:solidFill>
                  <a:schemeClr val="accent2"/>
                </a:solidFill>
                <a:ea typeface="PMingLiU" panose="02020500000000000000" pitchFamily="18" charset="-120"/>
                <a:cs typeface="Times New Roman" panose="02020603050405020304" pitchFamily="18" charset="0"/>
              </a:rPr>
              <a:t>beginning of any project </a:t>
            </a:r>
            <a:r>
              <a:rPr lang="en-US" sz="2000" dirty="0">
                <a:effectLst/>
                <a:ea typeface="PMingLiU" panose="02020500000000000000" pitchFamily="18" charset="-120"/>
              </a:rPr>
              <a:t>rather than as an afterthought. The key is </a:t>
            </a:r>
            <a:r>
              <a:rPr lang="en-US" sz="2000" dirty="0">
                <a:effectLst/>
                <a:ea typeface="PMingLiU" panose="02020500000000000000" pitchFamily="18" charset="-120"/>
                <a:cs typeface="Times New Roman" panose="02020603050405020304" pitchFamily="18" charset="0"/>
              </a:rPr>
              <a:t>to </a:t>
            </a:r>
            <a:r>
              <a:rPr lang="en-US" sz="2000" b="1" dirty="0">
                <a:solidFill>
                  <a:schemeClr val="accent2"/>
                </a:solidFill>
                <a:ea typeface="PMingLiU" panose="02020500000000000000" pitchFamily="18" charset="-120"/>
                <a:cs typeface="Times New Roman" panose="02020603050405020304" pitchFamily="18" charset="0"/>
              </a:rPr>
              <a:t>put yourself in the shoes of those in need</a:t>
            </a:r>
            <a:r>
              <a:rPr lang="en-US" sz="2000" dirty="0">
                <a:effectLst/>
                <a:ea typeface="PMingLiU" panose="02020500000000000000" pitchFamily="18" charset="-120"/>
                <a:cs typeface="Times New Roman" panose="02020603050405020304" pitchFamily="18" charset="0"/>
              </a:rPr>
              <a:t>, creating products, services and environments that </a:t>
            </a:r>
            <a:r>
              <a:rPr lang="en-US" sz="2000" b="1" dirty="0">
                <a:solidFill>
                  <a:schemeClr val="accent2"/>
                </a:solidFill>
                <a:ea typeface="PMingLiU" panose="02020500000000000000" pitchFamily="18" charset="-120"/>
                <a:cs typeface="Times New Roman" panose="02020603050405020304" pitchFamily="18" charset="0"/>
              </a:rPr>
              <a:t>everyone can access and use</a:t>
            </a:r>
            <a:r>
              <a:rPr lang="en-US" sz="2000" dirty="0">
                <a:effectLst/>
                <a:ea typeface="PMingLiU" panose="02020500000000000000" pitchFamily="18" charset="-120"/>
                <a:cs typeface="Times New Roman" panose="02020603050405020304" pitchFamily="18" charset="0"/>
              </a:rPr>
              <a:t>.</a:t>
            </a:r>
            <a:endParaRPr lang="en-GB" sz="2000" dirty="0">
              <a:ea typeface="PMingLiU" panose="02020500000000000000" pitchFamily="18" charset="-12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2000" b="1" dirty="0">
                <a:effectLst/>
                <a:ea typeface="PMingLiU" panose="02020500000000000000" pitchFamily="18" charset="-120"/>
              </a:rPr>
              <a:t>Endeavour to Meet the </a:t>
            </a:r>
            <a:r>
              <a:rPr lang="en-US" sz="2000" b="1" i="1" dirty="0">
                <a:effectLst/>
                <a:ea typeface="PMingLiU" panose="02020500000000000000" pitchFamily="18" charset="-120"/>
              </a:rPr>
              <a:t>Design Manual: Barrier Free Access (DMBFA) 2008 </a:t>
            </a:r>
            <a:r>
              <a:rPr lang="en-US" sz="2000" dirty="0">
                <a:ea typeface="PMingLiU" panose="02020500000000000000" pitchFamily="18" charset="-120"/>
              </a:rPr>
              <a:t>or the latest available version, including its </a:t>
            </a:r>
            <a:r>
              <a:rPr lang="en-US" sz="2000" dirty="0">
                <a:effectLst/>
                <a:ea typeface="PMingLiU" panose="02020500000000000000" pitchFamily="18" charset="-120"/>
              </a:rPr>
              <a:t>mandatory and recommended requirements, as well as other </a:t>
            </a:r>
            <a:r>
              <a:rPr lang="en-US" sz="2000" b="1" dirty="0">
                <a:solidFill>
                  <a:schemeClr val="accent2"/>
                </a:solidFill>
                <a:ea typeface="PMingLiU" panose="02020500000000000000" pitchFamily="18" charset="-120"/>
                <a:cs typeface="Times New Roman" panose="02020603050405020304" pitchFamily="18" charset="0"/>
              </a:rPr>
              <a:t>best practices or guidelines</a:t>
            </a:r>
            <a:r>
              <a:rPr lang="en-US" sz="2000" dirty="0">
                <a:effectLst/>
                <a:ea typeface="PMingLiU" panose="02020500000000000000" pitchFamily="18" charset="-120"/>
              </a:rPr>
              <a:t>. E.g. ensure provisions for ramps and minimum door widths are met.</a:t>
            </a:r>
            <a:endParaRPr lang="en-US" sz="2000" dirty="0">
              <a:solidFill>
                <a:srgbClr val="000000"/>
              </a:solidFill>
              <a:ea typeface="Canva Sans"/>
              <a:cs typeface="Canva Sans"/>
              <a:sym typeface="Canva Sans"/>
            </a:endParaRPr>
          </a:p>
          <a:p>
            <a:pPr marL="342900" marR="0" lvl="0" indent="-342900" algn="just">
              <a:lnSpc>
                <a:spcPct val="107000"/>
              </a:lnSpc>
              <a:spcBef>
                <a:spcPts val="0"/>
              </a:spcBef>
              <a:spcAft>
                <a:spcPts val="800"/>
              </a:spcAft>
              <a:buFont typeface="Symbol" panose="05050102010706020507" pitchFamily="18" charset="2"/>
              <a:buChar char=""/>
            </a:pPr>
            <a:r>
              <a:rPr lang="en-US" sz="2000" b="1" dirty="0">
                <a:effectLst/>
                <a:ea typeface="Times New Roman" panose="02020603050405020304" pitchFamily="18" charset="0"/>
                <a:cs typeface="Times New Roman" panose="02020603050405020304" pitchFamily="18" charset="0"/>
              </a:rPr>
              <a:t>Accessibility Improvement Works</a:t>
            </a:r>
            <a:r>
              <a:rPr lang="en-US" sz="2000" dirty="0">
                <a:effectLst/>
                <a:ea typeface="Times New Roman" panose="02020603050405020304" pitchFamily="18" charset="0"/>
                <a:cs typeface="Times New Roman" panose="02020603050405020304" pitchFamily="18" charset="0"/>
              </a:rPr>
              <a:t>: Include accessibility upgrades in the </a:t>
            </a:r>
            <a:r>
              <a:rPr lang="en-US" sz="2000" b="1" dirty="0">
                <a:solidFill>
                  <a:schemeClr val="accent2"/>
                </a:solidFill>
                <a:ea typeface="PMingLiU" panose="02020500000000000000" pitchFamily="18" charset="-120"/>
                <a:cs typeface="Times New Roman" panose="02020603050405020304" pitchFamily="18" charset="0"/>
              </a:rPr>
              <a:t>building’s maintenance </a:t>
            </a:r>
            <a:r>
              <a:rPr lang="en-US" sz="2000" b="1" dirty="0" err="1">
                <a:solidFill>
                  <a:schemeClr val="accent2"/>
                </a:solidFill>
                <a:ea typeface="PMingLiU" panose="02020500000000000000" pitchFamily="18" charset="-120"/>
                <a:cs typeface="Times New Roman" panose="02020603050405020304" pitchFamily="18" charset="0"/>
              </a:rPr>
              <a:t>programme</a:t>
            </a:r>
            <a:r>
              <a:rPr lang="en-US" sz="2000" dirty="0">
                <a:effectLst/>
                <a:ea typeface="Times New Roman" panose="02020603050405020304" pitchFamily="18" charset="0"/>
                <a:cs typeface="Times New Roman" panose="02020603050405020304" pitchFamily="18" charset="0"/>
              </a:rPr>
              <a:t> and implement the approved improvements within </a:t>
            </a:r>
            <a:r>
              <a:rPr lang="en-US" sz="2000" b="1" dirty="0">
                <a:solidFill>
                  <a:schemeClr val="accent2"/>
                </a:solidFill>
                <a:ea typeface="PMingLiU" panose="02020500000000000000" pitchFamily="18" charset="-120"/>
                <a:cs typeface="Times New Roman" panose="02020603050405020304" pitchFamily="18" charset="0"/>
              </a:rPr>
              <a:t>a clear timeframe</a:t>
            </a:r>
            <a:r>
              <a:rPr lang="en-US" sz="2000" dirty="0">
                <a:effectLst/>
                <a:ea typeface="Times New Roman" panose="02020603050405020304" pitchFamily="18" charset="0"/>
                <a:cs typeface="Times New Roman" panose="02020603050405020304" pitchFamily="18" charset="0"/>
              </a:rPr>
              <a:t>.</a:t>
            </a:r>
            <a:endParaRPr lang="en-GB" sz="2000" dirty="0">
              <a:effectLst/>
              <a:ea typeface="PMingLiU" panose="02020500000000000000" pitchFamily="18" charset="-120"/>
              <a:cs typeface="Times New Roman" panose="02020603050405020304" pitchFamily="18" charset="0"/>
            </a:endParaRPr>
          </a:p>
        </p:txBody>
      </p:sp>
      <p:sp>
        <p:nvSpPr>
          <p:cNvPr id="6" name="TextBox 6"/>
          <p:cNvSpPr txBox="1"/>
          <p:nvPr/>
        </p:nvSpPr>
        <p:spPr>
          <a:xfrm>
            <a:off x="1378266" y="895515"/>
            <a:ext cx="3902861" cy="409086"/>
          </a:xfrm>
          <a:prstGeom prst="rect">
            <a:avLst/>
          </a:prstGeom>
        </p:spPr>
        <p:txBody>
          <a:bodyPr wrap="square" lIns="0" tIns="0" rIns="0" bIns="0" rtlCol="0" anchor="t">
            <a:spAutoFit/>
          </a:bodyPr>
          <a:lstStyle/>
          <a:p>
            <a:pPr>
              <a:lnSpc>
                <a:spcPct val="107000"/>
              </a:lnSpc>
              <a:spcBef>
                <a:spcPts val="200"/>
              </a:spcBef>
            </a:pPr>
            <a:r>
              <a:rPr lang="en-US" sz="2600" b="1" dirty="0">
                <a:ea typeface="PMingLiU" panose="02020500000000000000" pitchFamily="18" charset="-120"/>
                <a:cs typeface="Times New Roman" panose="02020603050405020304" pitchFamily="18" charset="0"/>
              </a:rPr>
              <a:t>2. Accessibility Planning  </a:t>
            </a:r>
            <a:endParaRPr lang="en-GB" sz="2600" b="1" dirty="0">
              <a:ea typeface="PMingLiU" panose="02020500000000000000" pitchFamily="18" charset="-12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709F390-2DB1-8ECA-E027-F7E452535361}"/>
              </a:ext>
            </a:extLst>
          </p:cNvPr>
          <p:cNvSpPr>
            <a:spLocks noGrp="1"/>
          </p:cNvSpPr>
          <p:nvPr>
            <p:ph type="sldNum" sz="quarter" idx="12"/>
          </p:nvPr>
        </p:nvSpPr>
        <p:spPr/>
        <p:txBody>
          <a:bodyPr/>
          <a:lstStyle/>
          <a:p>
            <a:fld id="{9A5BE717-E9C5-45BB-98B0-2DF601995263}"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87619" y="3266233"/>
            <a:ext cx="6178443" cy="2952090"/>
          </a:xfrm>
          <a:prstGeom prst="rect">
            <a:avLst/>
          </a:prstGeom>
        </p:spPr>
        <p:txBody>
          <a:bodyPr lIns="0" tIns="0" rIns="0" bIns="0" rtlCol="0" anchor="t">
            <a:spAutoFit/>
          </a:bodyPr>
          <a:lstStyle/>
          <a:p>
            <a:pPr marL="506331" marR="0" lvl="1" indent="-304815" algn="just">
              <a:lnSpc>
                <a:spcPts val="2799"/>
              </a:lnSpc>
              <a:spcBef>
                <a:spcPts val="0"/>
              </a:spcBef>
              <a:spcAft>
                <a:spcPts val="800"/>
              </a:spcAft>
              <a:buFont typeface="Wingdings" panose="05000000000000000000" pitchFamily="2" charset="2"/>
              <a:buChar char="ü"/>
            </a:pPr>
            <a:r>
              <a:rPr lang="en-US" sz="1970" dirty="0">
                <a:solidFill>
                  <a:srgbClr val="000000"/>
                </a:solidFill>
                <a:ea typeface="Microsoft JhengHei" panose="020B0604030504040204" pitchFamily="34" charset="-120"/>
              </a:rPr>
              <a:t>Wheelchair spaces are interspersed among regular seats in stadiums, performing arts venues or cinemas to provide more choices for PWDs and to prevent segregation, with companion seats located adjacent to these spaces.</a:t>
            </a:r>
            <a:endParaRPr lang="en-GB" sz="1970" dirty="0">
              <a:solidFill>
                <a:srgbClr val="000000"/>
              </a:solidFill>
              <a:ea typeface="Microsoft JhengHei" panose="020B0604030504040204" pitchFamily="34" charset="-120"/>
            </a:endParaRPr>
          </a:p>
          <a:p>
            <a:pPr marL="506331" marR="0" lvl="1" indent="-304815" algn="just">
              <a:lnSpc>
                <a:spcPts val="2799"/>
              </a:lnSpc>
              <a:spcBef>
                <a:spcPts val="0"/>
              </a:spcBef>
              <a:spcAft>
                <a:spcPts val="800"/>
              </a:spcAft>
              <a:buFont typeface="Wingdings" panose="05000000000000000000" pitchFamily="2" charset="2"/>
              <a:buChar char="ü"/>
            </a:pPr>
            <a:r>
              <a:rPr lang="en-US" sz="1970" dirty="0">
                <a:solidFill>
                  <a:srgbClr val="000000"/>
                </a:solidFill>
                <a:ea typeface="Microsoft JhengHei" panose="020B0604030504040204" pitchFamily="34" charset="-120"/>
              </a:rPr>
              <a:t>Parking spaces are designated to allow drivers with disabilities to fully open their car doors and place their wheelchairs.</a:t>
            </a:r>
            <a:endParaRPr lang="en-GB" sz="1970" dirty="0">
              <a:solidFill>
                <a:srgbClr val="000000"/>
              </a:solidFill>
              <a:ea typeface="Microsoft JhengHei" panose="020B0604030504040204" pitchFamily="34" charset="-120"/>
            </a:endParaRPr>
          </a:p>
        </p:txBody>
      </p:sp>
      <p:sp>
        <p:nvSpPr>
          <p:cNvPr id="4" name="Freeform 4"/>
          <p:cNvSpPr/>
          <p:nvPr/>
        </p:nvSpPr>
        <p:spPr>
          <a:xfrm>
            <a:off x="7874000" y="2616200"/>
            <a:ext cx="3751302" cy="3668145"/>
          </a:xfrm>
          <a:custGeom>
            <a:avLst/>
            <a:gdLst/>
            <a:ahLst/>
            <a:cxnLst/>
            <a:rect l="l" t="t" r="r" b="b"/>
            <a:pathLst>
              <a:path w="5626953" h="5502218">
                <a:moveTo>
                  <a:pt x="0" y="0"/>
                </a:moveTo>
                <a:lnTo>
                  <a:pt x="5626953" y="0"/>
                </a:lnTo>
                <a:lnTo>
                  <a:pt x="5626953" y="5502218"/>
                </a:lnTo>
                <a:lnTo>
                  <a:pt x="0" y="5502218"/>
                </a:lnTo>
                <a:lnTo>
                  <a:pt x="0" y="0"/>
                </a:lnTo>
                <a:close/>
              </a:path>
            </a:pathLst>
          </a:custGeom>
          <a:blipFill>
            <a:blip r:embed="rId2"/>
            <a:stretch>
              <a:fillRect/>
            </a:stretch>
          </a:blipFill>
        </p:spPr>
      </p:sp>
      <p:sp>
        <p:nvSpPr>
          <p:cNvPr id="7" name="TextBox 6">
            <a:extLst>
              <a:ext uri="{FF2B5EF4-FFF2-40B4-BE49-F238E27FC236}">
                <a16:creationId xmlns:a16="http://schemas.microsoft.com/office/drawing/2014/main" id="{D99E95AD-A475-3CFD-071C-A98D5C7989C4}"/>
              </a:ext>
            </a:extLst>
          </p:cNvPr>
          <p:cNvSpPr txBox="1"/>
          <p:nvPr/>
        </p:nvSpPr>
        <p:spPr>
          <a:xfrm>
            <a:off x="1087619" y="679858"/>
            <a:ext cx="9931834" cy="1724318"/>
          </a:xfrm>
          <a:prstGeom prst="rect">
            <a:avLst/>
          </a:prstGeom>
          <a:noFill/>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Char char=""/>
            </a:pPr>
            <a:r>
              <a:rPr lang="en-US" sz="2000" b="1" dirty="0" err="1">
                <a:effectLst/>
                <a:ea typeface="Times New Roman" panose="02020603050405020304" pitchFamily="18" charset="0"/>
                <a:cs typeface="Times New Roman" panose="02020603050405020304" pitchFamily="18" charset="0"/>
              </a:rPr>
              <a:t>Prioritise</a:t>
            </a:r>
            <a:r>
              <a:rPr lang="en-US" sz="2000" b="1" dirty="0">
                <a:effectLst/>
                <a:ea typeface="Times New Roman" panose="02020603050405020304" pitchFamily="18" charset="0"/>
                <a:cs typeface="Times New Roman" panose="02020603050405020304" pitchFamily="18" charset="0"/>
              </a:rPr>
              <a:t> High-Traffic Retrofits:</a:t>
            </a:r>
            <a:r>
              <a:rPr lang="en-US" sz="2000" dirty="0">
                <a:effectLst/>
                <a:ea typeface="Times New Roman" panose="02020603050405020304" pitchFamily="18" charset="0"/>
                <a:cs typeface="Times New Roman" panose="02020603050405020304" pitchFamily="18" charset="0"/>
              </a:rPr>
              <a:t> </a:t>
            </a:r>
            <a:r>
              <a:rPr lang="en-US" sz="2000" b="1" dirty="0">
                <a:solidFill>
                  <a:schemeClr val="accent2"/>
                </a:solidFill>
                <a:effectLst/>
                <a:ea typeface="Times New Roman" panose="02020603050405020304" pitchFamily="18" charset="0"/>
                <a:cs typeface="Times New Roman" panose="02020603050405020304" pitchFamily="18" charset="0"/>
              </a:rPr>
              <a:t>Focus on retrofitting </a:t>
            </a:r>
            <a:r>
              <a:rPr lang="en-US" sz="2000" dirty="0">
                <a:effectLst/>
                <a:ea typeface="Times New Roman" panose="02020603050405020304" pitchFamily="18" charset="0"/>
                <a:cs typeface="Times New Roman" panose="02020603050405020304" pitchFamily="18" charset="0"/>
              </a:rPr>
              <a:t>inaccessible entrances, adding braille and tactile floor plans, and ensuring toilets are accessible, </a:t>
            </a:r>
            <a:r>
              <a:rPr lang="en-US" sz="2000" dirty="0" err="1">
                <a:effectLst/>
                <a:ea typeface="Times New Roman" panose="02020603050405020304" pitchFamily="18" charset="0"/>
                <a:cs typeface="Times New Roman" panose="02020603050405020304" pitchFamily="18" charset="0"/>
              </a:rPr>
              <a:t>manoeuvrable</a:t>
            </a:r>
            <a:r>
              <a:rPr lang="en-US" sz="2000" dirty="0">
                <a:effectLst/>
                <a:ea typeface="Times New Roman" panose="02020603050405020304" pitchFamily="18" charset="0"/>
                <a:cs typeface="Times New Roman" panose="02020603050405020304" pitchFamily="18" charset="0"/>
              </a:rPr>
              <a:t> and unobstructed.</a:t>
            </a:r>
            <a:endParaRPr lang="en-GB" sz="2000" dirty="0">
              <a:effectLst/>
              <a:ea typeface="PMingLiU" panose="02020500000000000000" pitchFamily="18" charset="-12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2000" b="1" dirty="0">
                <a:effectLst/>
                <a:ea typeface="Times New Roman" panose="02020603050405020304" pitchFamily="18" charset="0"/>
                <a:cs typeface="Times New Roman" panose="02020603050405020304" pitchFamily="18" charset="0"/>
              </a:rPr>
              <a:t>Consultation with PWDs</a:t>
            </a:r>
            <a:r>
              <a:rPr lang="en-US" sz="2000" b="1" dirty="0">
                <a:effectLst/>
                <a:ea typeface="PMingLiU" panose="02020500000000000000" pitchFamily="18" charset="-120"/>
                <a:cs typeface="Times New Roman" panose="02020603050405020304" pitchFamily="18" charset="0"/>
              </a:rPr>
              <a:t>:</a:t>
            </a:r>
            <a:r>
              <a:rPr lang="en-US" sz="2000" dirty="0">
                <a:effectLst/>
                <a:ea typeface="PMingLiU" panose="02020500000000000000" pitchFamily="18" charset="-120"/>
                <a:cs typeface="Times New Roman" panose="02020603050405020304" pitchFamily="18" charset="0"/>
              </a:rPr>
              <a:t> Involve PWDs in the initial planning and design phases to gain a better understanding of </a:t>
            </a:r>
            <a:r>
              <a:rPr lang="en-US" sz="2000" b="1" dirty="0">
                <a:solidFill>
                  <a:schemeClr val="accent2"/>
                </a:solidFill>
                <a:cs typeface="Times New Roman" panose="02020603050405020304" pitchFamily="18" charset="0"/>
              </a:rPr>
              <a:t>user perspectives.</a:t>
            </a:r>
            <a:endParaRPr lang="en-GB" sz="2000" b="1" dirty="0">
              <a:solidFill>
                <a:schemeClr val="accent2"/>
              </a:solidFill>
              <a:cs typeface="Times New Roman" panose="02020603050405020304" pitchFamily="18" charset="0"/>
            </a:endParaRPr>
          </a:p>
        </p:txBody>
      </p:sp>
      <p:sp>
        <p:nvSpPr>
          <p:cNvPr id="5" name="Slide Number Placeholder 4">
            <a:extLst>
              <a:ext uri="{FF2B5EF4-FFF2-40B4-BE49-F238E27FC236}">
                <a16:creationId xmlns:a16="http://schemas.microsoft.com/office/drawing/2014/main" id="{4FA13166-AB12-0263-158F-79897B3C5EC4}"/>
              </a:ext>
            </a:extLst>
          </p:cNvPr>
          <p:cNvSpPr>
            <a:spLocks noGrp="1"/>
          </p:cNvSpPr>
          <p:nvPr>
            <p:ph type="sldNum" sz="quarter" idx="12"/>
          </p:nvPr>
        </p:nvSpPr>
        <p:spPr/>
        <p:txBody>
          <a:bodyPr/>
          <a:lstStyle/>
          <a:p>
            <a:fld id="{9A5BE717-E9C5-45BB-98B0-2DF601995263}" type="slidenum">
              <a:rPr lang="en-US" smtClean="0"/>
              <a:t>28</a:t>
            </a:fld>
            <a:endParaRPr lang="en-US"/>
          </a:p>
        </p:txBody>
      </p:sp>
      <p:pic>
        <p:nvPicPr>
          <p:cNvPr id="9" name="Picture 8">
            <a:extLst>
              <a:ext uri="{FF2B5EF4-FFF2-40B4-BE49-F238E27FC236}">
                <a16:creationId xmlns:a16="http://schemas.microsoft.com/office/drawing/2014/main" id="{F8E62C3F-F50F-8B92-B19C-8BAD0AF94BBF}"/>
              </a:ext>
            </a:extLst>
          </p:cNvPr>
          <p:cNvPicPr>
            <a:picLocks noChangeAspect="1"/>
          </p:cNvPicPr>
          <p:nvPr/>
        </p:nvPicPr>
        <p:blipFill>
          <a:blip r:embed="rId3"/>
          <a:stretch>
            <a:fillRect/>
          </a:stretch>
        </p:blipFill>
        <p:spPr>
          <a:xfrm>
            <a:off x="1240972" y="2628689"/>
            <a:ext cx="3959149" cy="58257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309" y="819150"/>
            <a:ext cx="6363947" cy="630488"/>
            <a:chOff x="0" y="0"/>
            <a:chExt cx="2910115" cy="288310"/>
          </a:xfrm>
        </p:grpSpPr>
        <p:sp>
          <p:nvSpPr>
            <p:cNvPr id="3" name="Freeform 3"/>
            <p:cNvSpPr/>
            <p:nvPr/>
          </p:nvSpPr>
          <p:spPr>
            <a:xfrm>
              <a:off x="0" y="0"/>
              <a:ext cx="2910115" cy="288310"/>
            </a:xfrm>
            <a:custGeom>
              <a:avLst/>
              <a:gdLst/>
              <a:ahLst/>
              <a:cxnLst/>
              <a:rect l="l" t="t" r="r" b="b"/>
              <a:pathLst>
                <a:path w="2910115" h="288310">
                  <a:moveTo>
                    <a:pt x="12165" y="0"/>
                  </a:moveTo>
                  <a:lnTo>
                    <a:pt x="2897950" y="0"/>
                  </a:lnTo>
                  <a:cubicBezTo>
                    <a:pt x="2901176" y="0"/>
                    <a:pt x="2904271" y="1282"/>
                    <a:pt x="2906552" y="3563"/>
                  </a:cubicBezTo>
                  <a:cubicBezTo>
                    <a:pt x="2908833" y="5845"/>
                    <a:pt x="2910115" y="8939"/>
                    <a:pt x="2910115" y="12165"/>
                  </a:cubicBezTo>
                  <a:lnTo>
                    <a:pt x="2910115" y="276145"/>
                  </a:lnTo>
                  <a:cubicBezTo>
                    <a:pt x="2910115" y="279372"/>
                    <a:pt x="2908833" y="282466"/>
                    <a:pt x="2906552" y="284747"/>
                  </a:cubicBezTo>
                  <a:cubicBezTo>
                    <a:pt x="2904271" y="287029"/>
                    <a:pt x="2901176" y="288310"/>
                    <a:pt x="2897950" y="288310"/>
                  </a:cubicBezTo>
                  <a:lnTo>
                    <a:pt x="12165" y="288310"/>
                  </a:lnTo>
                  <a:cubicBezTo>
                    <a:pt x="8939" y="288310"/>
                    <a:pt x="5845" y="287029"/>
                    <a:pt x="3563" y="284747"/>
                  </a:cubicBezTo>
                  <a:cubicBezTo>
                    <a:pt x="1282" y="282466"/>
                    <a:pt x="0" y="279372"/>
                    <a:pt x="0" y="276145"/>
                  </a:cubicBezTo>
                  <a:lnTo>
                    <a:pt x="0" y="12165"/>
                  </a:lnTo>
                  <a:cubicBezTo>
                    <a:pt x="0" y="8939"/>
                    <a:pt x="1282" y="5845"/>
                    <a:pt x="3563" y="3563"/>
                  </a:cubicBezTo>
                  <a:cubicBezTo>
                    <a:pt x="5845" y="1282"/>
                    <a:pt x="8939" y="0"/>
                    <a:pt x="12165" y="0"/>
                  </a:cubicBezTo>
                  <a:close/>
                </a:path>
              </a:pathLst>
            </a:custGeom>
            <a:solidFill>
              <a:srgbClr val="89BE82"/>
            </a:solidFill>
            <a:ln cap="sq">
              <a:noFill/>
              <a:prstDash val="solid"/>
              <a:miter/>
            </a:ln>
          </p:spPr>
        </p:sp>
        <p:sp>
          <p:nvSpPr>
            <p:cNvPr id="4" name="TextBox 4"/>
            <p:cNvSpPr txBox="1"/>
            <p:nvPr/>
          </p:nvSpPr>
          <p:spPr>
            <a:xfrm>
              <a:off x="0" y="-38100"/>
              <a:ext cx="2910115" cy="326410"/>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6" name="TextBox 6"/>
          <p:cNvSpPr txBox="1"/>
          <p:nvPr/>
        </p:nvSpPr>
        <p:spPr>
          <a:xfrm>
            <a:off x="1493675" y="914177"/>
            <a:ext cx="4039378" cy="409086"/>
          </a:xfrm>
          <a:prstGeom prst="rect">
            <a:avLst/>
          </a:prstGeom>
        </p:spPr>
        <p:txBody>
          <a:bodyPr wrap="square" lIns="0" tIns="0" rIns="0" bIns="0" rtlCol="0" anchor="t">
            <a:spAutoFit/>
          </a:bodyPr>
          <a:lstStyle/>
          <a:p>
            <a:pPr>
              <a:lnSpc>
                <a:spcPct val="107000"/>
              </a:lnSpc>
              <a:spcBef>
                <a:spcPts val="200"/>
              </a:spcBef>
            </a:pPr>
            <a:r>
              <a:rPr lang="en-US" sz="2600" b="1" dirty="0">
                <a:ea typeface="PMingLiU" panose="02020500000000000000" pitchFamily="18" charset="-120"/>
                <a:cs typeface="Times New Roman" panose="02020603050405020304" pitchFamily="18" charset="0"/>
              </a:rPr>
              <a:t>3. Operational Maintenance  </a:t>
            </a:r>
            <a:endParaRPr lang="en-GB" sz="2600" b="1" dirty="0">
              <a:ea typeface="PMingLiU" panose="02020500000000000000" pitchFamily="18" charset="-120"/>
              <a:cs typeface="Times New Roman" panose="02020603050405020304" pitchFamily="18" charset="0"/>
            </a:endParaRPr>
          </a:p>
        </p:txBody>
      </p:sp>
      <p:sp>
        <p:nvSpPr>
          <p:cNvPr id="7" name="TextBox 7"/>
          <p:cNvSpPr txBox="1"/>
          <p:nvPr/>
        </p:nvSpPr>
        <p:spPr>
          <a:xfrm>
            <a:off x="928068" y="1563923"/>
            <a:ext cx="10197132" cy="2355581"/>
          </a:xfrm>
          <a:prstGeom prst="rect">
            <a:avLst/>
          </a:prstGeom>
        </p:spPr>
        <p:txBody>
          <a:bodyPr wrap="square" lIns="0" tIns="0" rIns="0" bIns="0" rtlCol="0" anchor="t">
            <a:spAutoFit/>
          </a:bodyPr>
          <a:lstStyle/>
          <a:p>
            <a:pPr marL="417425" lvl="1" indent="-208712" algn="just">
              <a:lnSpc>
                <a:spcPts val="2706"/>
              </a:lnSpc>
              <a:spcAft>
                <a:spcPts val="1200"/>
              </a:spcAft>
              <a:buFont typeface="Arial"/>
              <a:buChar char="•"/>
            </a:pPr>
            <a:r>
              <a:rPr lang="en-US" sz="1800" b="1" dirty="0">
                <a:effectLst/>
                <a:ea typeface="PMingLiU" panose="02020500000000000000" pitchFamily="18" charset="-120"/>
                <a:cs typeface="Times New Roman" panose="02020603050405020304" pitchFamily="18" charset="0"/>
              </a:rPr>
              <a:t>Accessibility Maintenance:</a:t>
            </a:r>
            <a:r>
              <a:rPr lang="en-US" sz="1800" dirty="0">
                <a:effectLst/>
                <a:ea typeface="PMingLiU" panose="02020500000000000000" pitchFamily="18" charset="-120"/>
                <a:cs typeface="Times New Roman" panose="02020603050405020304" pitchFamily="18" charset="0"/>
              </a:rPr>
              <a:t> Establish an </a:t>
            </a:r>
            <a:r>
              <a:rPr lang="en-US" sz="1800" b="1" dirty="0">
                <a:solidFill>
                  <a:schemeClr val="accent2"/>
                </a:solidFill>
                <a:effectLst/>
                <a:ea typeface="PMingLiU" panose="02020500000000000000" pitchFamily="18" charset="-120"/>
                <a:cs typeface="Times New Roman" panose="02020603050405020304" pitchFamily="18" charset="0"/>
              </a:rPr>
              <a:t>accessibility maintenance log </a:t>
            </a:r>
            <a:r>
              <a:rPr lang="en-US" sz="1800" dirty="0">
                <a:effectLst/>
                <a:ea typeface="PMingLiU" panose="02020500000000000000" pitchFamily="18" charset="-120"/>
                <a:cs typeface="Times New Roman" panose="02020603050405020304" pitchFamily="18" charset="0"/>
              </a:rPr>
              <a:t>and </a:t>
            </a:r>
            <a:r>
              <a:rPr lang="en-US" b="1" dirty="0">
                <a:solidFill>
                  <a:schemeClr val="accent2"/>
                </a:solidFill>
                <a:ea typeface="PMingLiU" panose="02020500000000000000" pitchFamily="18" charset="-120"/>
                <a:cs typeface="Times New Roman" panose="02020603050405020304" pitchFamily="18" charset="0"/>
              </a:rPr>
              <a:t>conduct regular inspections</a:t>
            </a:r>
            <a:r>
              <a:rPr lang="en-US" sz="1800" dirty="0">
                <a:effectLst/>
                <a:ea typeface="PMingLiU" panose="02020500000000000000" pitchFamily="18" charset="-120"/>
                <a:cs typeface="Times New Roman" panose="02020603050405020304" pitchFamily="18" charset="0"/>
              </a:rPr>
              <a:t>, including checks on elevator functionality, misuse of accessible toilets, etc.</a:t>
            </a:r>
          </a:p>
          <a:p>
            <a:pPr marL="417425" lvl="1" indent="-208712" algn="just">
              <a:lnSpc>
                <a:spcPts val="2706"/>
              </a:lnSpc>
              <a:spcAft>
                <a:spcPts val="1200"/>
              </a:spcAft>
              <a:buFont typeface="Arial"/>
              <a:buChar char="•"/>
            </a:pPr>
            <a:r>
              <a:rPr lang="en-US" sz="1800" b="1" dirty="0">
                <a:effectLst/>
                <a:ea typeface="PMingLiU" panose="02020500000000000000" pitchFamily="18" charset="-120"/>
                <a:cs typeface="Times New Roman" panose="02020603050405020304" pitchFamily="18" charset="0"/>
              </a:rPr>
              <a:t>Assign an “Access Officer”:</a:t>
            </a:r>
            <a:r>
              <a:rPr lang="en-US" sz="1800" dirty="0">
                <a:effectLst/>
                <a:ea typeface="PMingLiU" panose="02020500000000000000" pitchFamily="18" charset="-120"/>
                <a:cs typeface="Times New Roman" panose="02020603050405020304" pitchFamily="18" charset="0"/>
              </a:rPr>
              <a:t> </a:t>
            </a:r>
            <a:r>
              <a:rPr lang="en-US" b="1" dirty="0">
                <a:solidFill>
                  <a:schemeClr val="accent2"/>
                </a:solidFill>
                <a:ea typeface="PMingLiU" panose="02020500000000000000" pitchFamily="18" charset="-120"/>
                <a:cs typeface="Times New Roman" panose="02020603050405020304" pitchFamily="18" charset="0"/>
              </a:rPr>
              <a:t>Oversee compliance </a:t>
            </a:r>
            <a:r>
              <a:rPr lang="en-US" sz="1800" dirty="0">
                <a:effectLst/>
                <a:ea typeface="PMingLiU" panose="02020500000000000000" pitchFamily="18" charset="-120"/>
                <a:cs typeface="Times New Roman" panose="02020603050405020304" pitchFamily="18" charset="0"/>
              </a:rPr>
              <a:t>with accessibility standards,</a:t>
            </a:r>
            <a:r>
              <a:rPr lang="en-US" sz="1800" dirty="0">
                <a:effectLst/>
                <a:ea typeface="Times New Roman" panose="02020603050405020304" pitchFamily="18" charset="0"/>
              </a:rPr>
              <a:t> and </a:t>
            </a:r>
            <a:r>
              <a:rPr lang="en-US" b="1" dirty="0">
                <a:solidFill>
                  <a:schemeClr val="accent2"/>
                </a:solidFill>
                <a:ea typeface="PMingLiU" panose="02020500000000000000" pitchFamily="18" charset="-120"/>
                <a:cs typeface="Times New Roman" panose="02020603050405020304" pitchFamily="18" charset="0"/>
              </a:rPr>
              <a:t>conduct regular assessments to identify and address </a:t>
            </a:r>
            <a:r>
              <a:rPr lang="en-US" sz="1800" dirty="0">
                <a:effectLst/>
                <a:ea typeface="Times New Roman" panose="02020603050405020304" pitchFamily="18" charset="0"/>
              </a:rPr>
              <a:t>accessibility issues, including institutional, operational and attitudinal barriers.</a:t>
            </a:r>
            <a:endParaRPr lang="en-GB" sz="1800" dirty="0">
              <a:effectLst/>
              <a:ea typeface="Times New Roman" panose="02020603050405020304" pitchFamily="18" charset="0"/>
            </a:endParaRPr>
          </a:p>
          <a:p>
            <a:pPr algn="just">
              <a:lnSpc>
                <a:spcPts val="2706"/>
              </a:lnSpc>
              <a:spcAft>
                <a:spcPts val="1200"/>
              </a:spcAft>
            </a:pPr>
            <a:endParaRPr lang="en-US" sz="1933" dirty="0">
              <a:solidFill>
                <a:srgbClr val="000000"/>
              </a:solidFill>
              <a:ea typeface="Microsoft JhengHei" panose="020B0604030504040204" pitchFamily="34" charset="-120"/>
              <a:cs typeface="Canva Sans"/>
              <a:sym typeface="Canva Sans"/>
            </a:endParaRPr>
          </a:p>
        </p:txBody>
      </p:sp>
      <p:sp>
        <p:nvSpPr>
          <p:cNvPr id="8" name="TextBox 8"/>
          <p:cNvSpPr txBox="1"/>
          <p:nvPr/>
        </p:nvSpPr>
        <p:spPr>
          <a:xfrm>
            <a:off x="965623" y="4225060"/>
            <a:ext cx="7217325" cy="1971694"/>
          </a:xfrm>
          <a:prstGeom prst="rect">
            <a:avLst/>
          </a:prstGeom>
        </p:spPr>
        <p:txBody>
          <a:bodyPr wrap="square" lIns="0" tIns="0" rIns="0" bIns="0" rtlCol="0" anchor="t">
            <a:spAutoFit/>
          </a:bodyPr>
          <a:lstStyle/>
          <a:p>
            <a:pPr marL="506331" lvl="1" indent="-304815" algn="just">
              <a:lnSpc>
                <a:spcPts val="2799"/>
              </a:lnSpc>
              <a:spcAft>
                <a:spcPts val="800"/>
              </a:spcAft>
              <a:buFont typeface="Wingdings" panose="05000000000000000000" pitchFamily="2" charset="2"/>
              <a:buChar char="ü"/>
            </a:pPr>
            <a:r>
              <a:rPr lang="en-US" dirty="0">
                <a:solidFill>
                  <a:srgbClr val="000000"/>
                </a:solidFill>
                <a:ea typeface="Microsoft JhengHei" panose="020B0604030504040204" pitchFamily="34" charset="-120"/>
              </a:rPr>
              <a:t>Keep the accessible toilets doors open and provide information on how to obtain assistance if the door is locked for any reason.</a:t>
            </a:r>
            <a:endParaRPr lang="en-GB" dirty="0">
              <a:solidFill>
                <a:srgbClr val="000000"/>
              </a:solidFill>
              <a:ea typeface="Microsoft JhengHei" panose="020B0604030504040204" pitchFamily="34" charset="-120"/>
            </a:endParaRPr>
          </a:p>
          <a:p>
            <a:pPr marL="506331" lvl="1" indent="-304815" algn="just">
              <a:lnSpc>
                <a:spcPts val="2799"/>
              </a:lnSpc>
              <a:spcAft>
                <a:spcPts val="800"/>
              </a:spcAft>
              <a:buFont typeface="Wingdings" panose="05000000000000000000" pitchFamily="2" charset="2"/>
              <a:buChar char="ü"/>
            </a:pPr>
            <a:r>
              <a:rPr lang="en-US" dirty="0">
                <a:solidFill>
                  <a:srgbClr val="000000"/>
                </a:solidFill>
                <a:ea typeface="Microsoft JhengHei" panose="020B0604030504040204" pitchFamily="34" charset="-120"/>
              </a:rPr>
              <a:t>Display reminders for the public to refrain from misusing the accessible toilet, such as: “Please keep it free for those who need it.”</a:t>
            </a:r>
            <a:endParaRPr lang="en-GB" dirty="0">
              <a:solidFill>
                <a:srgbClr val="000000"/>
              </a:solidFill>
              <a:ea typeface="Microsoft JhengHei" panose="020B0604030504040204" pitchFamily="34" charset="-120"/>
            </a:endParaRPr>
          </a:p>
          <a:p>
            <a:pPr marL="506331" lvl="1" indent="-304815" algn="just">
              <a:lnSpc>
                <a:spcPts val="2799"/>
              </a:lnSpc>
              <a:spcAft>
                <a:spcPts val="800"/>
              </a:spcAft>
              <a:buFont typeface="Wingdings" panose="05000000000000000000" pitchFamily="2" charset="2"/>
              <a:buChar char="ü"/>
            </a:pPr>
            <a:r>
              <a:rPr lang="en-US" dirty="0">
                <a:solidFill>
                  <a:srgbClr val="000000"/>
                </a:solidFill>
                <a:ea typeface="Microsoft JhengHei" panose="020B0604030504040204" pitchFamily="34" charset="-120"/>
              </a:rPr>
              <a:t>Ensure that the route to the lifts remains unobstructed for easy access. </a:t>
            </a:r>
            <a:endParaRPr lang="en-GB" dirty="0">
              <a:solidFill>
                <a:srgbClr val="000000"/>
              </a:solidFill>
              <a:ea typeface="Microsoft JhengHei" panose="020B0604030504040204" pitchFamily="34" charset="-120"/>
            </a:endParaRPr>
          </a:p>
        </p:txBody>
      </p:sp>
      <p:sp>
        <p:nvSpPr>
          <p:cNvPr id="10" name="Slide Number Placeholder 9">
            <a:extLst>
              <a:ext uri="{FF2B5EF4-FFF2-40B4-BE49-F238E27FC236}">
                <a16:creationId xmlns:a16="http://schemas.microsoft.com/office/drawing/2014/main" id="{864B5407-1E20-B3C7-5A1D-D26557FEE761}"/>
              </a:ext>
            </a:extLst>
          </p:cNvPr>
          <p:cNvSpPr>
            <a:spLocks noGrp="1"/>
          </p:cNvSpPr>
          <p:nvPr>
            <p:ph type="sldNum" sz="quarter" idx="12"/>
          </p:nvPr>
        </p:nvSpPr>
        <p:spPr/>
        <p:txBody>
          <a:bodyPr/>
          <a:lstStyle/>
          <a:p>
            <a:fld id="{9A5BE717-E9C5-45BB-98B0-2DF601995263}" type="slidenum">
              <a:rPr lang="en-US" smtClean="0"/>
              <a:t>29</a:t>
            </a:fld>
            <a:endParaRPr lang="en-US"/>
          </a:p>
        </p:txBody>
      </p:sp>
      <p:pic>
        <p:nvPicPr>
          <p:cNvPr id="12" name="Picture 11">
            <a:extLst>
              <a:ext uri="{FF2B5EF4-FFF2-40B4-BE49-F238E27FC236}">
                <a16:creationId xmlns:a16="http://schemas.microsoft.com/office/drawing/2014/main" id="{2013DF5F-7F2D-6DCF-0753-E85FCE3CC25C}"/>
              </a:ext>
            </a:extLst>
          </p:cNvPr>
          <p:cNvPicPr>
            <a:picLocks noChangeAspect="1"/>
          </p:cNvPicPr>
          <p:nvPr/>
        </p:nvPicPr>
        <p:blipFill>
          <a:blip r:embed="rId2"/>
          <a:stretch>
            <a:fillRect/>
          </a:stretch>
        </p:blipFill>
        <p:spPr>
          <a:xfrm>
            <a:off x="1181007" y="3618884"/>
            <a:ext cx="3959149" cy="582577"/>
          </a:xfrm>
          <a:prstGeom prst="rect">
            <a:avLst/>
          </a:prstGeom>
        </p:spPr>
      </p:pic>
      <p:pic>
        <p:nvPicPr>
          <p:cNvPr id="14" name="Picture 13">
            <a:extLst>
              <a:ext uri="{FF2B5EF4-FFF2-40B4-BE49-F238E27FC236}">
                <a16:creationId xmlns:a16="http://schemas.microsoft.com/office/drawing/2014/main" id="{E4ABE0B8-10BB-13BE-A3A8-9AD57A9010D6}"/>
              </a:ext>
            </a:extLst>
          </p:cNvPr>
          <p:cNvPicPr>
            <a:picLocks noChangeAspect="1"/>
          </p:cNvPicPr>
          <p:nvPr/>
        </p:nvPicPr>
        <p:blipFill>
          <a:blip r:embed="rId3"/>
          <a:stretch>
            <a:fillRect/>
          </a:stretch>
        </p:blipFill>
        <p:spPr>
          <a:xfrm>
            <a:off x="8480443" y="3701070"/>
            <a:ext cx="3003513" cy="26552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C1412E-99BA-BA38-54F0-2BD6C685694E}"/>
              </a:ext>
            </a:extLst>
          </p:cNvPr>
          <p:cNvSpPr/>
          <p:nvPr/>
        </p:nvSpPr>
        <p:spPr>
          <a:xfrm>
            <a:off x="0" y="-304405"/>
            <a:ext cx="12503021" cy="1657241"/>
          </a:xfrm>
          <a:prstGeom prst="rect">
            <a:avLst/>
          </a:prstGeom>
          <a:solidFill>
            <a:srgbClr val="D0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3"/>
          <p:cNvSpPr txBox="1"/>
          <p:nvPr/>
        </p:nvSpPr>
        <p:spPr>
          <a:xfrm>
            <a:off x="1962539" y="121213"/>
            <a:ext cx="8266922" cy="1046440"/>
          </a:xfrm>
          <a:prstGeom prst="rect">
            <a:avLst/>
          </a:prstGeom>
        </p:spPr>
        <p:txBody>
          <a:bodyPr wrap="square" lIns="0" tIns="0" rIns="0" bIns="0" rtlCol="0" anchor="t">
            <a:spAutoFit/>
          </a:bodyPr>
          <a:lstStyle/>
          <a:p>
            <a:pPr algn="ctr"/>
            <a:r>
              <a:rPr lang="en-US" sz="4000" b="1" dirty="0">
                <a:solidFill>
                  <a:srgbClr val="143244"/>
                </a:solidFill>
                <a:latin typeface="Aptos Narrow" panose="020B0004020202020204" pitchFamily="34" charset="0"/>
                <a:ea typeface="Microsoft JhengHei" panose="020B0604030504040204" pitchFamily="34" charset="-120"/>
                <a:cs typeface="DM Sans Bold"/>
                <a:sym typeface="DM Sans Bold"/>
              </a:rPr>
              <a:t>Breaking Barriers: </a:t>
            </a:r>
          </a:p>
          <a:p>
            <a:pPr algn="ctr">
              <a:spcBef>
                <a:spcPct val="0"/>
              </a:spcBef>
            </a:pPr>
            <a:r>
              <a:rPr lang="en-US" sz="2800" b="1" dirty="0">
                <a:solidFill>
                  <a:srgbClr val="143244"/>
                </a:solidFill>
                <a:latin typeface="Aptos Narrow" panose="020B0004020202020204" pitchFamily="34" charset="0"/>
                <a:ea typeface="Microsoft JhengHei" panose="020B0604030504040204" pitchFamily="34" charset="-120"/>
                <a:cs typeface="DM Sans Bold"/>
                <a:sym typeface="DM Sans Bold"/>
              </a:rPr>
              <a:t>Insights from the EOC’s Cases </a:t>
            </a:r>
          </a:p>
        </p:txBody>
      </p:sp>
      <p:sp>
        <p:nvSpPr>
          <p:cNvPr id="4" name="TextBox 4"/>
          <p:cNvSpPr txBox="1"/>
          <p:nvPr/>
        </p:nvSpPr>
        <p:spPr>
          <a:xfrm>
            <a:off x="1045195" y="1580395"/>
            <a:ext cx="10101610" cy="3908762"/>
          </a:xfrm>
          <a:prstGeom prst="rect">
            <a:avLst/>
          </a:prstGeom>
        </p:spPr>
        <p:txBody>
          <a:bodyPr wrap="square" lIns="0" tIns="0" rIns="0" bIns="0" rtlCol="0" anchor="t">
            <a:spAutoFit/>
          </a:bodyPr>
          <a:lstStyle/>
          <a:p>
            <a:pPr marL="460610" lvl="1" indent="-230305" algn="just">
              <a:spcBef>
                <a:spcPts val="1200"/>
              </a:spcBef>
              <a:spcAft>
                <a:spcPts val="1200"/>
              </a:spcAft>
              <a:buFont typeface="Arial"/>
              <a:buChar char="•"/>
            </a:pPr>
            <a:r>
              <a:rPr lang="en-US" sz="2600" dirty="0">
                <a:latin typeface="Calibri "/>
              </a:rPr>
              <a:t>Building </a:t>
            </a:r>
            <a:r>
              <a:rPr lang="en-US" sz="2600" b="1" dirty="0">
                <a:solidFill>
                  <a:schemeClr val="accent2"/>
                </a:solidFill>
                <a:latin typeface="Calibri "/>
              </a:rPr>
              <a:t>a truly accessible </a:t>
            </a:r>
            <a:r>
              <a:rPr lang="en-US" sz="2600" dirty="0">
                <a:latin typeface="Calibri "/>
              </a:rPr>
              <a:t>society where </a:t>
            </a:r>
            <a:r>
              <a:rPr lang="en-US" sz="2600" b="1" dirty="0">
                <a:solidFill>
                  <a:schemeClr val="accent2"/>
                </a:solidFill>
                <a:latin typeface="Calibri "/>
              </a:rPr>
              <a:t>everyone can participate equally </a:t>
            </a:r>
            <a:r>
              <a:rPr lang="en-US" sz="2600" dirty="0">
                <a:latin typeface="Calibri "/>
              </a:rPr>
              <a:t>requires the removal of </a:t>
            </a:r>
            <a:r>
              <a:rPr lang="en-US" sz="2600" b="1" dirty="0">
                <a:solidFill>
                  <a:schemeClr val="accent2"/>
                </a:solidFill>
                <a:latin typeface="Calibri "/>
              </a:rPr>
              <a:t>visible barriers </a:t>
            </a:r>
            <a:r>
              <a:rPr lang="en-US" sz="2600" dirty="0">
                <a:latin typeface="Calibri "/>
              </a:rPr>
              <a:t>existing in the physical environment, as well as the hidden </a:t>
            </a:r>
            <a:r>
              <a:rPr lang="en-US" sz="2600" b="1" dirty="0">
                <a:solidFill>
                  <a:schemeClr val="accent2"/>
                </a:solidFill>
                <a:latin typeface="Calibri "/>
              </a:rPr>
              <a:t>invisible barriers </a:t>
            </a:r>
            <a:r>
              <a:rPr lang="en-US" sz="2600" dirty="0">
                <a:latin typeface="Calibri "/>
              </a:rPr>
              <a:t>at the operational and attitudinal levels.</a:t>
            </a:r>
            <a:endParaRPr lang="en-GB" altLang="zh-TW" sz="2600" dirty="0">
              <a:latin typeface="Calibri "/>
              <a:ea typeface="Microsoft JhengHei" panose="020B0604030504040204" pitchFamily="34" charset="-120"/>
              <a:cs typeface="Times New Roman" panose="02020603050405020304" pitchFamily="18" charset="0"/>
              <a:sym typeface="DM Sans Bold"/>
            </a:endParaRPr>
          </a:p>
          <a:p>
            <a:pPr marL="460610" lvl="1" indent="-230305" algn="just">
              <a:spcBef>
                <a:spcPts val="1200"/>
              </a:spcBef>
              <a:spcAft>
                <a:spcPts val="600"/>
              </a:spcAft>
              <a:buFont typeface="Arial"/>
              <a:buChar char="•"/>
            </a:pPr>
            <a:r>
              <a:rPr lang="en-US" altLang="zh-CN" sz="2600" dirty="0">
                <a:latin typeface="Calibri "/>
                <a:ea typeface="Microsoft JhengHei" panose="020B0604030504040204" pitchFamily="34" charset="-120"/>
                <a:cs typeface="Times New Roman" panose="02020603050405020304" pitchFamily="18" charset="0"/>
              </a:rPr>
              <a:t>By effectively applying the </a:t>
            </a:r>
            <a:r>
              <a:rPr lang="en-US" altLang="zh-CN" sz="2600" b="1" dirty="0">
                <a:solidFill>
                  <a:schemeClr val="accent2"/>
                </a:solidFill>
                <a:latin typeface="Calibri "/>
              </a:rPr>
              <a:t>user-centered </a:t>
            </a:r>
            <a:r>
              <a:rPr lang="en-US" altLang="zh-CN" sz="2600" dirty="0">
                <a:latin typeface="Calibri "/>
                <a:ea typeface="Microsoft JhengHei" panose="020B0604030504040204" pitchFamily="34" charset="-120"/>
                <a:cs typeface="Times New Roman" panose="02020603050405020304" pitchFamily="18" charset="0"/>
              </a:rPr>
              <a:t>design principles of universal design, from the design process to the provision of products, environments, services, and solutions, the focus is on the needs of users, aiming to remove </a:t>
            </a:r>
            <a:r>
              <a:rPr lang="en-US" altLang="zh-CN" sz="2600" b="1" dirty="0">
                <a:solidFill>
                  <a:schemeClr val="accent2"/>
                </a:solidFill>
                <a:latin typeface="Calibri "/>
              </a:rPr>
              <a:t>both visible and invisible barriers</a:t>
            </a:r>
            <a:r>
              <a:rPr lang="en-US" altLang="zh-CN" sz="2600" dirty="0">
                <a:latin typeface="Calibri "/>
                <a:ea typeface="Microsoft JhengHei" panose="020B0604030504040204" pitchFamily="34" charset="-120"/>
                <a:cs typeface="Times New Roman" panose="02020603050405020304" pitchFamily="18" charset="0"/>
              </a:rPr>
              <a:t> so that </a:t>
            </a:r>
            <a:r>
              <a:rPr lang="en-US" altLang="zh-CN" sz="2600" b="1" dirty="0">
                <a:solidFill>
                  <a:schemeClr val="accent2"/>
                </a:solidFill>
                <a:latin typeface="Calibri "/>
              </a:rPr>
              <a:t>everyone</a:t>
            </a:r>
            <a:r>
              <a:rPr lang="en-US" altLang="zh-CN" sz="2600" dirty="0">
                <a:latin typeface="Calibri "/>
                <a:ea typeface="Microsoft JhengHei" panose="020B0604030504040204" pitchFamily="34" charset="-120"/>
                <a:cs typeface="Times New Roman" panose="02020603050405020304" pitchFamily="18" charset="0"/>
              </a:rPr>
              <a:t> can easily enjoy the benefits of the design.</a:t>
            </a:r>
            <a:endParaRPr lang="en-US" altLang="zh-CN" sz="2600" dirty="0">
              <a:latin typeface="Calibri "/>
              <a:ea typeface="Microsoft JhengHei" panose="020B0604030504040204" pitchFamily="34" charset="-120"/>
              <a:cs typeface="Times New Roman" panose="02020603050405020304" pitchFamily="18" charset="0"/>
              <a:sym typeface="DM Sans Bold"/>
            </a:endParaRPr>
          </a:p>
        </p:txBody>
      </p:sp>
      <p:grpSp>
        <p:nvGrpSpPr>
          <p:cNvPr id="7" name="Group 7"/>
          <p:cNvGrpSpPr/>
          <p:nvPr/>
        </p:nvGrpSpPr>
        <p:grpSpPr>
          <a:xfrm>
            <a:off x="-288626" y="4293919"/>
            <a:ext cx="577251" cy="2842162"/>
            <a:chOff x="0" y="0"/>
            <a:chExt cx="1154501" cy="5684324"/>
          </a:xfrm>
        </p:grpSpPr>
        <p:sp>
          <p:nvSpPr>
            <p:cNvPr id="8" name="Freeform 8"/>
            <p:cNvSpPr/>
            <p:nvPr/>
          </p:nvSpPr>
          <p:spPr>
            <a:xfrm rot="-5400000">
              <a:off x="-893451" y="893451"/>
              <a:ext cx="2941403" cy="1154501"/>
            </a:xfrm>
            <a:custGeom>
              <a:avLst/>
              <a:gdLst/>
              <a:ahLst/>
              <a:cxnLst/>
              <a:rect l="l" t="t" r="r" b="b"/>
              <a:pathLst>
                <a:path w="2941403" h="1154501">
                  <a:moveTo>
                    <a:pt x="0" y="0"/>
                  </a:moveTo>
                  <a:lnTo>
                    <a:pt x="2941403" y="0"/>
                  </a:lnTo>
                  <a:lnTo>
                    <a:pt x="2941403" y="1154501"/>
                  </a:lnTo>
                  <a:lnTo>
                    <a:pt x="0" y="1154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5400000">
              <a:off x="-719556" y="3810268"/>
              <a:ext cx="2593612" cy="1154501"/>
            </a:xfrm>
            <a:custGeom>
              <a:avLst/>
              <a:gdLst/>
              <a:ahLst/>
              <a:cxnLst/>
              <a:rect l="l" t="t" r="r" b="b"/>
              <a:pathLst>
                <a:path w="2593612" h="1154501">
                  <a:moveTo>
                    <a:pt x="0" y="0"/>
                  </a:moveTo>
                  <a:lnTo>
                    <a:pt x="2593612" y="0"/>
                  </a:lnTo>
                  <a:lnTo>
                    <a:pt x="2593612" y="1154501"/>
                  </a:lnTo>
                  <a:lnTo>
                    <a:pt x="0" y="1154501"/>
                  </a:lnTo>
                  <a:lnTo>
                    <a:pt x="0" y="0"/>
                  </a:lnTo>
                  <a:close/>
                </a:path>
              </a:pathLst>
            </a:custGeom>
            <a:blipFill>
              <a:blip r:embed="rId2">
                <a:extLst>
                  <a:ext uri="{96DAC541-7B7A-43D3-8B79-37D633B846F1}">
                    <asvg:svgBlip xmlns:asvg="http://schemas.microsoft.com/office/drawing/2016/SVG/main" r:embed="rId3"/>
                  </a:ext>
                </a:extLst>
              </a:blip>
              <a:stretch>
                <a:fillRect r="-13409"/>
              </a:stretch>
            </a:blipFill>
          </p:spPr>
        </p:sp>
      </p:grpSp>
      <p:sp>
        <p:nvSpPr>
          <p:cNvPr id="2" name="Slide Number Placeholder 1">
            <a:extLst>
              <a:ext uri="{FF2B5EF4-FFF2-40B4-BE49-F238E27FC236}">
                <a16:creationId xmlns:a16="http://schemas.microsoft.com/office/drawing/2014/main" id="{88B2C89B-DAE5-51F5-B726-AC0D4EF52B66}"/>
              </a:ext>
            </a:extLst>
          </p:cNvPr>
          <p:cNvSpPr>
            <a:spLocks noGrp="1"/>
          </p:cNvSpPr>
          <p:nvPr>
            <p:ph type="sldNum" sz="quarter" idx="12"/>
          </p:nvPr>
        </p:nvSpPr>
        <p:spPr/>
        <p:txBody>
          <a:bodyPr/>
          <a:lstStyle/>
          <a:p>
            <a:fld id="{9A5BE717-E9C5-45BB-98B0-2DF601995263}"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309" y="819150"/>
            <a:ext cx="6363947" cy="630488"/>
            <a:chOff x="0" y="0"/>
            <a:chExt cx="2910115" cy="288310"/>
          </a:xfrm>
        </p:grpSpPr>
        <p:sp>
          <p:nvSpPr>
            <p:cNvPr id="3" name="Freeform 3"/>
            <p:cNvSpPr/>
            <p:nvPr/>
          </p:nvSpPr>
          <p:spPr>
            <a:xfrm>
              <a:off x="0" y="0"/>
              <a:ext cx="2910115" cy="288310"/>
            </a:xfrm>
            <a:custGeom>
              <a:avLst/>
              <a:gdLst/>
              <a:ahLst/>
              <a:cxnLst/>
              <a:rect l="l" t="t" r="r" b="b"/>
              <a:pathLst>
                <a:path w="2910115" h="288310">
                  <a:moveTo>
                    <a:pt x="12165" y="0"/>
                  </a:moveTo>
                  <a:lnTo>
                    <a:pt x="2897950" y="0"/>
                  </a:lnTo>
                  <a:cubicBezTo>
                    <a:pt x="2901176" y="0"/>
                    <a:pt x="2904271" y="1282"/>
                    <a:pt x="2906552" y="3563"/>
                  </a:cubicBezTo>
                  <a:cubicBezTo>
                    <a:pt x="2908833" y="5845"/>
                    <a:pt x="2910115" y="8939"/>
                    <a:pt x="2910115" y="12165"/>
                  </a:cubicBezTo>
                  <a:lnTo>
                    <a:pt x="2910115" y="276145"/>
                  </a:lnTo>
                  <a:cubicBezTo>
                    <a:pt x="2910115" y="279372"/>
                    <a:pt x="2908833" y="282466"/>
                    <a:pt x="2906552" y="284747"/>
                  </a:cubicBezTo>
                  <a:cubicBezTo>
                    <a:pt x="2904271" y="287029"/>
                    <a:pt x="2901176" y="288310"/>
                    <a:pt x="2897950" y="288310"/>
                  </a:cubicBezTo>
                  <a:lnTo>
                    <a:pt x="12165" y="288310"/>
                  </a:lnTo>
                  <a:cubicBezTo>
                    <a:pt x="8939" y="288310"/>
                    <a:pt x="5845" y="287029"/>
                    <a:pt x="3563" y="284747"/>
                  </a:cubicBezTo>
                  <a:cubicBezTo>
                    <a:pt x="1282" y="282466"/>
                    <a:pt x="0" y="279372"/>
                    <a:pt x="0" y="276145"/>
                  </a:cubicBezTo>
                  <a:lnTo>
                    <a:pt x="0" y="12165"/>
                  </a:lnTo>
                  <a:cubicBezTo>
                    <a:pt x="0" y="8939"/>
                    <a:pt x="1282" y="5845"/>
                    <a:pt x="3563" y="3563"/>
                  </a:cubicBezTo>
                  <a:cubicBezTo>
                    <a:pt x="5845" y="1282"/>
                    <a:pt x="8939" y="0"/>
                    <a:pt x="12165" y="0"/>
                  </a:cubicBezTo>
                  <a:close/>
                </a:path>
              </a:pathLst>
            </a:custGeom>
            <a:solidFill>
              <a:srgbClr val="89BE82"/>
            </a:solidFill>
            <a:ln cap="sq">
              <a:noFill/>
              <a:prstDash val="solid"/>
              <a:miter/>
            </a:ln>
          </p:spPr>
        </p:sp>
        <p:sp>
          <p:nvSpPr>
            <p:cNvPr id="4" name="TextBox 4"/>
            <p:cNvSpPr txBox="1"/>
            <p:nvPr/>
          </p:nvSpPr>
          <p:spPr>
            <a:xfrm>
              <a:off x="0" y="-38100"/>
              <a:ext cx="2910115" cy="326410"/>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6" name="Freeform 6"/>
          <p:cNvSpPr/>
          <p:nvPr/>
        </p:nvSpPr>
        <p:spPr>
          <a:xfrm>
            <a:off x="6699704" y="3291622"/>
            <a:ext cx="5138986" cy="2649248"/>
          </a:xfrm>
          <a:custGeom>
            <a:avLst/>
            <a:gdLst/>
            <a:ahLst/>
            <a:cxnLst/>
            <a:rect l="l" t="t" r="r" b="b"/>
            <a:pathLst>
              <a:path w="7708479" h="3973872">
                <a:moveTo>
                  <a:pt x="0" y="0"/>
                </a:moveTo>
                <a:lnTo>
                  <a:pt x="7708479" y="0"/>
                </a:lnTo>
                <a:lnTo>
                  <a:pt x="7708479" y="3973872"/>
                </a:lnTo>
                <a:lnTo>
                  <a:pt x="0" y="3973872"/>
                </a:lnTo>
                <a:lnTo>
                  <a:pt x="0" y="0"/>
                </a:lnTo>
                <a:close/>
              </a:path>
            </a:pathLst>
          </a:custGeom>
          <a:blipFill>
            <a:blip r:embed="rId2"/>
            <a:stretch>
              <a:fillRect/>
            </a:stretch>
          </a:blipFill>
        </p:spPr>
      </p:sp>
      <p:sp>
        <p:nvSpPr>
          <p:cNvPr id="7" name="TextBox 7"/>
          <p:cNvSpPr txBox="1"/>
          <p:nvPr/>
        </p:nvSpPr>
        <p:spPr>
          <a:xfrm>
            <a:off x="1475146" y="932837"/>
            <a:ext cx="3498067" cy="409086"/>
          </a:xfrm>
          <a:prstGeom prst="rect">
            <a:avLst/>
          </a:prstGeom>
        </p:spPr>
        <p:txBody>
          <a:bodyPr wrap="square" lIns="0" tIns="0" rIns="0" bIns="0" rtlCol="0" anchor="t">
            <a:spAutoFit/>
          </a:bodyPr>
          <a:lstStyle/>
          <a:p>
            <a:pPr>
              <a:lnSpc>
                <a:spcPct val="107000"/>
              </a:lnSpc>
              <a:spcBef>
                <a:spcPts val="200"/>
              </a:spcBef>
            </a:pPr>
            <a:r>
              <a:rPr lang="en-US" sz="2600" b="1" dirty="0">
                <a:ea typeface="PMingLiU" panose="02020500000000000000" pitchFamily="18" charset="-120"/>
                <a:cs typeface="Times New Roman" panose="02020603050405020304" pitchFamily="18" charset="0"/>
              </a:rPr>
              <a:t>4. Digital Accessibility  </a:t>
            </a:r>
            <a:endParaRPr lang="en-GB" sz="2600" b="1" dirty="0">
              <a:ea typeface="PMingLiU" panose="02020500000000000000" pitchFamily="18" charset="-120"/>
              <a:cs typeface="Times New Roman" panose="02020603050405020304" pitchFamily="18" charset="0"/>
            </a:endParaRPr>
          </a:p>
        </p:txBody>
      </p:sp>
      <p:sp>
        <p:nvSpPr>
          <p:cNvPr id="8" name="TextBox 8"/>
          <p:cNvSpPr txBox="1"/>
          <p:nvPr/>
        </p:nvSpPr>
        <p:spPr>
          <a:xfrm>
            <a:off x="928068" y="1591913"/>
            <a:ext cx="10267973" cy="1096454"/>
          </a:xfrm>
          <a:prstGeom prst="rect">
            <a:avLst/>
          </a:prstGeom>
        </p:spPr>
        <p:txBody>
          <a:bodyPr wrap="square" lIns="0" tIns="0" rIns="0" bIns="0" rtlCol="0" anchor="t">
            <a:spAutoFit/>
          </a:bodyPr>
          <a:lstStyle/>
          <a:p>
            <a:pPr marL="480069" lvl="1" indent="-285750" algn="just">
              <a:lnSpc>
                <a:spcPts val="2519"/>
              </a:lnSpc>
              <a:spcAft>
                <a:spcPts val="1200"/>
              </a:spcAft>
              <a:buFont typeface="Arial" panose="020B0604020202020204" pitchFamily="34" charset="0"/>
              <a:buChar char="•"/>
            </a:pPr>
            <a:r>
              <a:rPr lang="en-US" b="1" dirty="0">
                <a:effectLst/>
                <a:ea typeface="SimSun" panose="02010600030101010101" pitchFamily="2" charset="-122"/>
              </a:rPr>
              <a:t>Adopt Accessible Website and Mobile Design </a:t>
            </a:r>
            <a:r>
              <a:rPr lang="en-US" dirty="0">
                <a:effectLst/>
                <a:ea typeface="SimSun" panose="02010600030101010101" pitchFamily="2" charset="-122"/>
              </a:rPr>
              <a:t>by referring to the </a:t>
            </a:r>
            <a:r>
              <a:rPr lang="en-US" b="1" dirty="0">
                <a:solidFill>
                  <a:schemeClr val="accent2"/>
                </a:solidFill>
                <a:effectLst/>
                <a:ea typeface="SimSun" panose="02010600030101010101" pitchFamily="2" charset="-122"/>
              </a:rPr>
              <a:t>Web Content Accessibility Guidelines</a:t>
            </a:r>
            <a:r>
              <a:rPr lang="en-US" dirty="0">
                <a:effectLst/>
                <a:ea typeface="SimSun" panose="02010600030101010101" pitchFamily="2" charset="-122"/>
              </a:rPr>
              <a:t>. </a:t>
            </a:r>
          </a:p>
          <a:p>
            <a:pPr marL="480069" lvl="1" indent="-285750" algn="just">
              <a:lnSpc>
                <a:spcPts val="2519"/>
              </a:lnSpc>
              <a:spcAft>
                <a:spcPts val="1200"/>
              </a:spcAft>
              <a:buFont typeface="Arial" panose="020B0604020202020204" pitchFamily="34" charset="0"/>
              <a:buChar char="•"/>
            </a:pPr>
            <a:r>
              <a:rPr lang="en-US" b="1" dirty="0">
                <a:effectLst/>
                <a:ea typeface="PMingLiU" panose="02020500000000000000" pitchFamily="18" charset="-120"/>
                <a:cs typeface="Times New Roman" panose="02020603050405020304" pitchFamily="18" charset="0"/>
              </a:rPr>
              <a:t>Conduct Regular Accessibility Audits:</a:t>
            </a:r>
            <a:r>
              <a:rPr lang="en-US" dirty="0">
                <a:effectLst/>
                <a:ea typeface="PMingLiU" panose="02020500000000000000" pitchFamily="18" charset="-120"/>
                <a:cs typeface="Times New Roman" panose="02020603050405020304" pitchFamily="18" charset="0"/>
              </a:rPr>
              <a:t> Engage PWDs in user </a:t>
            </a:r>
            <a:r>
              <a:rPr lang="en-US" b="1" dirty="0">
                <a:solidFill>
                  <a:schemeClr val="accent2"/>
                </a:solidFill>
                <a:effectLst/>
                <a:ea typeface="PMingLiU" panose="02020500000000000000" pitchFamily="18" charset="-120"/>
                <a:cs typeface="Times New Roman" panose="02020603050405020304" pitchFamily="18" charset="0"/>
              </a:rPr>
              <a:t>testing to identify barriers </a:t>
            </a:r>
            <a:r>
              <a:rPr lang="en-US" dirty="0">
                <a:effectLst/>
                <a:ea typeface="PMingLiU" panose="02020500000000000000" pitchFamily="18" charset="-120"/>
                <a:cs typeface="Times New Roman" panose="02020603050405020304" pitchFamily="18" charset="0"/>
              </a:rPr>
              <a:t>wherever possible.</a:t>
            </a:r>
            <a:endParaRPr lang="en-GB" dirty="0">
              <a:effectLst/>
              <a:ea typeface="PMingLiU" panose="02020500000000000000" pitchFamily="18" charset="-120"/>
              <a:cs typeface="Times New Roman" panose="02020603050405020304" pitchFamily="18" charset="0"/>
            </a:endParaRPr>
          </a:p>
        </p:txBody>
      </p:sp>
      <p:sp>
        <p:nvSpPr>
          <p:cNvPr id="9" name="TextBox 9"/>
          <p:cNvSpPr txBox="1"/>
          <p:nvPr/>
        </p:nvSpPr>
        <p:spPr>
          <a:xfrm>
            <a:off x="928068" y="3679230"/>
            <a:ext cx="5355103" cy="2359620"/>
          </a:xfrm>
          <a:prstGeom prst="rect">
            <a:avLst/>
          </a:prstGeom>
        </p:spPr>
        <p:txBody>
          <a:bodyPr lIns="0" tIns="0" rIns="0" bIns="0" rtlCol="0" anchor="t">
            <a:spAutoFit/>
          </a:bodyPr>
          <a:lstStyle/>
          <a:p>
            <a:pPr marL="513528" marR="0" lvl="1" indent="-304815" algn="just">
              <a:spcBef>
                <a:spcPts val="0"/>
              </a:spcBef>
              <a:spcAft>
                <a:spcPts val="800"/>
              </a:spcAft>
              <a:buFont typeface="Wingdings" panose="05000000000000000000" pitchFamily="2" charset="2"/>
              <a:buChar char="ü"/>
            </a:pPr>
            <a:r>
              <a:rPr lang="en-US" sz="2000" dirty="0">
                <a:solidFill>
                  <a:srgbClr val="000000"/>
                </a:solidFill>
                <a:ea typeface="Microsoft JhengHei" panose="020B0604030504040204" pitchFamily="34" charset="-120"/>
              </a:rPr>
              <a:t>Provide text alternatives (“Alt text”) for images, videos, and other non-text content.</a:t>
            </a:r>
            <a:endParaRPr lang="en-GB" sz="2000" dirty="0">
              <a:solidFill>
                <a:srgbClr val="000000"/>
              </a:solidFill>
              <a:ea typeface="Microsoft JhengHei" panose="020B0604030504040204" pitchFamily="34" charset="-120"/>
            </a:endParaRPr>
          </a:p>
          <a:p>
            <a:pPr marL="513528" marR="0" lvl="1" indent="-304815" algn="just">
              <a:spcBef>
                <a:spcPts val="0"/>
              </a:spcBef>
              <a:spcAft>
                <a:spcPts val="800"/>
              </a:spcAft>
              <a:buFont typeface="Wingdings" panose="05000000000000000000" pitchFamily="2" charset="2"/>
              <a:buChar char="ü"/>
            </a:pPr>
            <a:r>
              <a:rPr lang="en-US" sz="2000" dirty="0">
                <a:solidFill>
                  <a:srgbClr val="000000"/>
                </a:solidFill>
                <a:ea typeface="Microsoft JhengHei" panose="020B0604030504040204" pitchFamily="34" charset="-120"/>
              </a:rPr>
              <a:t>Provide alternative forms of CAPTCHA to accommodate different types of sensory perception, such as audio CAPTCHA. </a:t>
            </a:r>
            <a:endParaRPr lang="en-GB" sz="2000" dirty="0">
              <a:solidFill>
                <a:srgbClr val="000000"/>
              </a:solidFill>
              <a:ea typeface="Microsoft JhengHei" panose="020B0604030504040204" pitchFamily="34" charset="-120"/>
            </a:endParaRPr>
          </a:p>
          <a:p>
            <a:pPr marL="513528" marR="0" lvl="1" indent="-304815" algn="just">
              <a:spcBef>
                <a:spcPts val="0"/>
              </a:spcBef>
              <a:spcAft>
                <a:spcPts val="800"/>
              </a:spcAft>
              <a:buFont typeface="Wingdings" panose="05000000000000000000" pitchFamily="2" charset="2"/>
              <a:buChar char="ü"/>
            </a:pPr>
            <a:r>
              <a:rPr lang="en-US" sz="2000" dirty="0">
                <a:effectLst/>
                <a:ea typeface="PMingLiU" panose="02020500000000000000" pitchFamily="18" charset="-120"/>
                <a:cs typeface="Times New Roman" panose="02020603050405020304" pitchFamily="18" charset="0"/>
              </a:rPr>
              <a:t>Use high-contrast </a:t>
            </a:r>
            <a:r>
              <a:rPr lang="en-US" sz="2000" dirty="0" err="1">
                <a:effectLst/>
                <a:ea typeface="PMingLiU" panose="02020500000000000000" pitchFamily="18" charset="-120"/>
                <a:cs typeface="Times New Roman" panose="02020603050405020304" pitchFamily="18" charset="0"/>
              </a:rPr>
              <a:t>colour</a:t>
            </a:r>
            <a:r>
              <a:rPr lang="en-US" sz="2000" dirty="0">
                <a:effectLst/>
                <a:ea typeface="PMingLiU" panose="02020500000000000000" pitchFamily="18" charset="-120"/>
                <a:cs typeface="Times New Roman" panose="02020603050405020304" pitchFamily="18" charset="0"/>
              </a:rPr>
              <a:t> schemes and resizable fonts. </a:t>
            </a:r>
            <a:endParaRPr lang="en-GB" sz="2000" dirty="0">
              <a:effectLst/>
              <a:ea typeface="PMingLiU" panose="02020500000000000000" pitchFamily="18" charset="-12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925BE672-6EC5-81A5-671A-B21079F3C6AF}"/>
              </a:ext>
            </a:extLst>
          </p:cNvPr>
          <p:cNvSpPr>
            <a:spLocks noGrp="1"/>
          </p:cNvSpPr>
          <p:nvPr>
            <p:ph type="sldNum" sz="quarter" idx="12"/>
          </p:nvPr>
        </p:nvSpPr>
        <p:spPr/>
        <p:txBody>
          <a:bodyPr/>
          <a:lstStyle/>
          <a:p>
            <a:fld id="{9A5BE717-E9C5-45BB-98B0-2DF601995263}" type="slidenum">
              <a:rPr lang="en-US" smtClean="0"/>
              <a:t>30</a:t>
            </a:fld>
            <a:endParaRPr lang="en-US"/>
          </a:p>
        </p:txBody>
      </p:sp>
      <p:pic>
        <p:nvPicPr>
          <p:cNvPr id="11" name="Picture 10">
            <a:extLst>
              <a:ext uri="{FF2B5EF4-FFF2-40B4-BE49-F238E27FC236}">
                <a16:creationId xmlns:a16="http://schemas.microsoft.com/office/drawing/2014/main" id="{B5B3461C-06B4-0256-7596-525A165F9006}"/>
              </a:ext>
            </a:extLst>
          </p:cNvPr>
          <p:cNvPicPr>
            <a:picLocks noChangeAspect="1"/>
          </p:cNvPicPr>
          <p:nvPr/>
        </p:nvPicPr>
        <p:blipFill>
          <a:blip r:embed="rId3"/>
          <a:stretch>
            <a:fillRect/>
          </a:stretch>
        </p:blipFill>
        <p:spPr>
          <a:xfrm>
            <a:off x="1244604" y="2939164"/>
            <a:ext cx="3959149" cy="58257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309" y="819150"/>
            <a:ext cx="6363947" cy="630488"/>
            <a:chOff x="0" y="0"/>
            <a:chExt cx="2910115" cy="288310"/>
          </a:xfrm>
        </p:grpSpPr>
        <p:sp>
          <p:nvSpPr>
            <p:cNvPr id="3" name="Freeform 3"/>
            <p:cNvSpPr/>
            <p:nvPr/>
          </p:nvSpPr>
          <p:spPr>
            <a:xfrm>
              <a:off x="0" y="0"/>
              <a:ext cx="2910115" cy="288310"/>
            </a:xfrm>
            <a:custGeom>
              <a:avLst/>
              <a:gdLst/>
              <a:ahLst/>
              <a:cxnLst/>
              <a:rect l="l" t="t" r="r" b="b"/>
              <a:pathLst>
                <a:path w="2910115" h="288310">
                  <a:moveTo>
                    <a:pt x="12165" y="0"/>
                  </a:moveTo>
                  <a:lnTo>
                    <a:pt x="2897950" y="0"/>
                  </a:lnTo>
                  <a:cubicBezTo>
                    <a:pt x="2901176" y="0"/>
                    <a:pt x="2904271" y="1282"/>
                    <a:pt x="2906552" y="3563"/>
                  </a:cubicBezTo>
                  <a:cubicBezTo>
                    <a:pt x="2908833" y="5845"/>
                    <a:pt x="2910115" y="8939"/>
                    <a:pt x="2910115" y="12165"/>
                  </a:cubicBezTo>
                  <a:lnTo>
                    <a:pt x="2910115" y="276145"/>
                  </a:lnTo>
                  <a:cubicBezTo>
                    <a:pt x="2910115" y="279372"/>
                    <a:pt x="2908833" y="282466"/>
                    <a:pt x="2906552" y="284747"/>
                  </a:cubicBezTo>
                  <a:cubicBezTo>
                    <a:pt x="2904271" y="287029"/>
                    <a:pt x="2901176" y="288310"/>
                    <a:pt x="2897950" y="288310"/>
                  </a:cubicBezTo>
                  <a:lnTo>
                    <a:pt x="12165" y="288310"/>
                  </a:lnTo>
                  <a:cubicBezTo>
                    <a:pt x="8939" y="288310"/>
                    <a:pt x="5845" y="287029"/>
                    <a:pt x="3563" y="284747"/>
                  </a:cubicBezTo>
                  <a:cubicBezTo>
                    <a:pt x="1282" y="282466"/>
                    <a:pt x="0" y="279372"/>
                    <a:pt x="0" y="276145"/>
                  </a:cubicBezTo>
                  <a:lnTo>
                    <a:pt x="0" y="12165"/>
                  </a:lnTo>
                  <a:cubicBezTo>
                    <a:pt x="0" y="8939"/>
                    <a:pt x="1282" y="5845"/>
                    <a:pt x="3563" y="3563"/>
                  </a:cubicBezTo>
                  <a:cubicBezTo>
                    <a:pt x="5845" y="1282"/>
                    <a:pt x="8939" y="0"/>
                    <a:pt x="12165" y="0"/>
                  </a:cubicBezTo>
                  <a:close/>
                </a:path>
              </a:pathLst>
            </a:custGeom>
            <a:solidFill>
              <a:srgbClr val="89BE82"/>
            </a:solidFill>
            <a:ln cap="sq">
              <a:noFill/>
              <a:prstDash val="solid"/>
              <a:miter/>
            </a:ln>
          </p:spPr>
        </p:sp>
        <p:sp>
          <p:nvSpPr>
            <p:cNvPr id="4" name="TextBox 4"/>
            <p:cNvSpPr txBox="1"/>
            <p:nvPr/>
          </p:nvSpPr>
          <p:spPr>
            <a:xfrm>
              <a:off x="0" y="-38100"/>
              <a:ext cx="2910115" cy="326410"/>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5" name="TextBox 5"/>
          <p:cNvSpPr txBox="1"/>
          <p:nvPr/>
        </p:nvSpPr>
        <p:spPr>
          <a:xfrm>
            <a:off x="928068" y="1682241"/>
            <a:ext cx="10501932" cy="4681153"/>
          </a:xfrm>
          <a:prstGeom prst="rect">
            <a:avLst/>
          </a:prstGeom>
        </p:spPr>
        <p:txBody>
          <a:bodyPr wrap="square" lIns="0" tIns="0" rIns="0" bIns="0" rtlCol="0" anchor="t">
            <a:spAutoFit/>
          </a:bodyPr>
          <a:lstStyle/>
          <a:p>
            <a:pPr marL="508856" lvl="1" indent="-285750" algn="just">
              <a:lnSpc>
                <a:spcPts val="2893"/>
              </a:lnSpc>
              <a:spcAft>
                <a:spcPts val="1200"/>
              </a:spcAft>
              <a:buFont typeface="Arial" panose="020B0604020202020204" pitchFamily="34" charset="0"/>
              <a:buChar char="•"/>
            </a:pPr>
            <a:r>
              <a:rPr lang="en-US" sz="2000" b="1" dirty="0">
                <a:effectLst/>
                <a:ea typeface="PMingLiU" panose="02020500000000000000" pitchFamily="18" charset="-120"/>
                <a:cs typeface="Times New Roman" panose="02020603050405020304" pitchFamily="18" charset="0"/>
              </a:rPr>
              <a:t>Comprehensive Training for Frontline Staff:</a:t>
            </a:r>
            <a:r>
              <a:rPr lang="en-US" sz="2000" dirty="0">
                <a:effectLst/>
                <a:ea typeface="PMingLiU" panose="02020500000000000000" pitchFamily="18" charset="-120"/>
                <a:cs typeface="Times New Roman" panose="02020603050405020304" pitchFamily="18" charset="0"/>
              </a:rPr>
              <a:t> Offer training on equal opportunities and anti-discrimination, such as </a:t>
            </a:r>
            <a:r>
              <a:rPr lang="en-US" sz="2000" b="1" dirty="0">
                <a:solidFill>
                  <a:schemeClr val="accent2"/>
                </a:solidFill>
                <a:effectLst/>
                <a:ea typeface="PMingLiU" panose="02020500000000000000" pitchFamily="18" charset="-120"/>
                <a:cs typeface="Times New Roman" panose="02020603050405020304" pitchFamily="18" charset="0"/>
              </a:rPr>
              <a:t>disability etiquette and tips on handling service animals</a:t>
            </a:r>
            <a:r>
              <a:rPr lang="en-US" sz="2000" dirty="0">
                <a:effectLst/>
                <a:ea typeface="PMingLiU" panose="02020500000000000000" pitchFamily="18" charset="-120"/>
                <a:cs typeface="Times New Roman" panose="02020603050405020304" pitchFamily="18" charset="0"/>
              </a:rPr>
              <a:t>.</a:t>
            </a:r>
          </a:p>
          <a:p>
            <a:pPr marL="508856" lvl="1" indent="-285750" algn="just">
              <a:lnSpc>
                <a:spcPts val="2893"/>
              </a:lnSpc>
              <a:spcAft>
                <a:spcPts val="1200"/>
              </a:spcAft>
              <a:buFont typeface="Arial" panose="020B0604020202020204" pitchFamily="34" charset="0"/>
              <a:buChar char="•"/>
            </a:pPr>
            <a:r>
              <a:rPr lang="en-US" sz="2000" b="1" dirty="0">
                <a:effectLst/>
                <a:ea typeface="PMingLiU" panose="02020500000000000000" pitchFamily="18" charset="-120"/>
                <a:cs typeface="Times New Roman" panose="02020603050405020304" pitchFamily="18" charset="0"/>
              </a:rPr>
              <a:t>Equal Opportunities Training for Management: </a:t>
            </a:r>
            <a:r>
              <a:rPr lang="en-US" sz="2000" b="1" dirty="0">
                <a:solidFill>
                  <a:schemeClr val="accent2"/>
                </a:solidFill>
                <a:ea typeface="PMingLiU" panose="02020500000000000000" pitchFamily="18" charset="-120"/>
                <a:cs typeface="Times New Roman" panose="02020603050405020304" pitchFamily="18" charset="0"/>
                <a:sym typeface="Canva Sans Bold"/>
              </a:rPr>
              <a:t>E</a:t>
            </a:r>
            <a:r>
              <a:rPr lang="en-US" sz="2000" b="1" dirty="0">
                <a:solidFill>
                  <a:schemeClr val="accent2"/>
                </a:solidFill>
                <a:ea typeface="PMingLiU" panose="02020500000000000000" pitchFamily="18" charset="-120"/>
                <a:cs typeface="Times New Roman" panose="02020603050405020304" pitchFamily="18" charset="0"/>
              </a:rPr>
              <a:t>nsure that corporate policy planning is non-discriminatory and promotes inclusivity</a:t>
            </a:r>
            <a:r>
              <a:rPr lang="en-US" sz="2000" dirty="0">
                <a:effectLst/>
                <a:ea typeface="PMingLiU" panose="02020500000000000000" pitchFamily="18" charset="-120"/>
                <a:cs typeface="Times New Roman" panose="02020603050405020304" pitchFamily="18" charset="0"/>
              </a:rPr>
              <a:t>. E.g., </a:t>
            </a:r>
            <a:r>
              <a:rPr lang="en-US" sz="2000" dirty="0">
                <a:effectLst/>
                <a:ea typeface="Times New Roman" panose="02020603050405020304" pitchFamily="18" charset="0"/>
              </a:rPr>
              <a:t>workshops on understanding the special needs of people with various disabilities in their </a:t>
            </a:r>
            <a:r>
              <a:rPr lang="en-US" sz="2000" dirty="0"/>
              <a:t>journey to accessing services </a:t>
            </a:r>
            <a:r>
              <a:rPr lang="en-US" sz="2000" dirty="0">
                <a:effectLst/>
                <a:ea typeface="Times New Roman" panose="02020603050405020304" pitchFamily="18" charset="0"/>
              </a:rPr>
              <a:t>and premises. </a:t>
            </a:r>
            <a:endParaRPr lang="en-GB" sz="2000" dirty="0">
              <a:ea typeface="Times New Roman" panose="02020603050405020304" pitchFamily="18" charset="0"/>
            </a:endParaRPr>
          </a:p>
          <a:p>
            <a:pPr marL="508856" lvl="1" indent="-285750" algn="just">
              <a:lnSpc>
                <a:spcPts val="2893"/>
              </a:lnSpc>
              <a:spcAft>
                <a:spcPts val="1200"/>
              </a:spcAft>
              <a:buFont typeface="Arial" panose="020B0604020202020204" pitchFamily="34" charset="0"/>
              <a:buChar char="•"/>
            </a:pPr>
            <a:r>
              <a:rPr lang="en-US" sz="2000" b="1" dirty="0">
                <a:effectLst/>
                <a:ea typeface="PMingLiU" panose="02020500000000000000" pitchFamily="18" charset="-120"/>
                <a:cs typeface="Times New Roman" panose="02020603050405020304" pitchFamily="18" charset="0"/>
              </a:rPr>
              <a:t>Compliance Awareness Training:</a:t>
            </a:r>
            <a:r>
              <a:rPr lang="en-US" sz="2000" dirty="0">
                <a:effectLst/>
                <a:ea typeface="PMingLiU" panose="02020500000000000000" pitchFamily="18" charset="-120"/>
                <a:cs typeface="Times New Roman" panose="02020603050405020304" pitchFamily="18" charset="0"/>
              </a:rPr>
              <a:t> Raise awareness of legal obligations under anti-discrimination laws to eliminate discrimination and harassment, including the </a:t>
            </a:r>
            <a:r>
              <a:rPr lang="en-US" sz="2000" b="1" dirty="0">
                <a:solidFill>
                  <a:schemeClr val="accent2"/>
                </a:solidFill>
                <a:ea typeface="PMingLiU" panose="02020500000000000000" pitchFamily="18" charset="-120"/>
                <a:cs typeface="Times New Roman" panose="02020603050405020304" pitchFamily="18" charset="0"/>
              </a:rPr>
              <a:t>rights and responsibilities of both employees and employers</a:t>
            </a:r>
            <a:r>
              <a:rPr lang="en-US" sz="2000" dirty="0">
                <a:effectLst/>
                <a:ea typeface="PMingLiU" panose="02020500000000000000" pitchFamily="18" charset="-120"/>
                <a:cs typeface="Times New Roman" panose="02020603050405020304" pitchFamily="18" charset="0"/>
              </a:rPr>
              <a:t>, especially employer’s </a:t>
            </a:r>
            <a:r>
              <a:rPr lang="en-US" sz="2000" b="1" dirty="0">
                <a:solidFill>
                  <a:schemeClr val="accent2"/>
                </a:solidFill>
                <a:ea typeface="PMingLiU" panose="02020500000000000000" pitchFamily="18" charset="-120"/>
                <a:cs typeface="Times New Roman" panose="02020603050405020304" pitchFamily="18" charset="0"/>
              </a:rPr>
              <a:t>vicarious liability </a:t>
            </a:r>
            <a:r>
              <a:rPr lang="en-US" sz="2000" dirty="0">
                <a:effectLst/>
                <a:ea typeface="PMingLiU" panose="02020500000000000000" pitchFamily="18" charset="-120"/>
                <a:cs typeface="Times New Roman" panose="02020603050405020304" pitchFamily="18" charset="0"/>
              </a:rPr>
              <a:t>for unlawful acts.</a:t>
            </a:r>
          </a:p>
          <a:p>
            <a:pPr marL="508856" lvl="1" indent="-285750" algn="just">
              <a:lnSpc>
                <a:spcPts val="2893"/>
              </a:lnSpc>
              <a:spcAft>
                <a:spcPts val="1200"/>
              </a:spcAft>
              <a:buFont typeface="Arial" panose="020B0604020202020204" pitchFamily="34" charset="0"/>
              <a:buChar char="•"/>
            </a:pPr>
            <a:r>
              <a:rPr lang="en-US" sz="2000" b="1" dirty="0">
                <a:effectLst/>
                <a:ea typeface="PMingLiU" panose="02020500000000000000" pitchFamily="18" charset="-120"/>
                <a:cs typeface="Times New Roman" panose="02020603050405020304" pitchFamily="18" charset="0"/>
              </a:rPr>
              <a:t>Sensitivity Training: </a:t>
            </a:r>
            <a:r>
              <a:rPr lang="en-US" sz="2000" dirty="0">
                <a:ea typeface="PMingLiU" panose="02020500000000000000" pitchFamily="18" charset="-120"/>
                <a:cs typeface="Times New Roman" panose="02020603050405020304" pitchFamily="18" charset="0"/>
              </a:rPr>
              <a:t>E</a:t>
            </a:r>
            <a:r>
              <a:rPr lang="en-US" sz="2000" dirty="0">
                <a:effectLst/>
                <a:ea typeface="Times New Roman" panose="02020603050405020304" pitchFamily="18" charset="0"/>
              </a:rPr>
              <a:t>nhance staff’s </a:t>
            </a:r>
            <a:r>
              <a:rPr lang="en-US" sz="2000" b="1" dirty="0">
                <a:solidFill>
                  <a:schemeClr val="accent2"/>
                </a:solidFill>
                <a:ea typeface="PMingLiU" panose="02020500000000000000" pitchFamily="18" charset="-120"/>
                <a:cs typeface="Times New Roman" panose="02020603050405020304" pitchFamily="18" charset="0"/>
              </a:rPr>
              <a:t>understanding of the diversity of disabilities </a:t>
            </a:r>
            <a:r>
              <a:rPr lang="en-US" sz="2000" dirty="0">
                <a:effectLst/>
                <a:ea typeface="Times New Roman" panose="02020603050405020304" pitchFamily="18" charset="0"/>
              </a:rPr>
              <a:t>and to reduce stereotypes about customers with varying needs, such as simulation workshops. </a:t>
            </a:r>
            <a:endParaRPr lang="en-GB" sz="2000" dirty="0">
              <a:effectLst/>
              <a:ea typeface="Times New Roman" panose="02020603050405020304" pitchFamily="18" charset="0"/>
            </a:endParaRPr>
          </a:p>
          <a:p>
            <a:pPr marL="446212" lvl="1" indent="-223106" algn="just">
              <a:lnSpc>
                <a:spcPts val="2893"/>
              </a:lnSpc>
              <a:spcAft>
                <a:spcPts val="1200"/>
              </a:spcAft>
              <a:buFont typeface="Arial"/>
              <a:buChar char="•"/>
            </a:pPr>
            <a:endParaRPr lang="en-US" sz="2000" dirty="0">
              <a:solidFill>
                <a:srgbClr val="000000"/>
              </a:solidFill>
              <a:ea typeface="Microsoft JhengHei" panose="020B0604030504040204" pitchFamily="34" charset="-120"/>
              <a:cs typeface="Canva Sans"/>
              <a:sym typeface="Canva Sans"/>
            </a:endParaRPr>
          </a:p>
        </p:txBody>
      </p:sp>
      <p:sp>
        <p:nvSpPr>
          <p:cNvPr id="6" name="TextBox 6"/>
          <p:cNvSpPr txBox="1"/>
          <p:nvPr/>
        </p:nvSpPr>
        <p:spPr>
          <a:xfrm>
            <a:off x="1329648" y="932838"/>
            <a:ext cx="5015167" cy="409086"/>
          </a:xfrm>
          <a:prstGeom prst="rect">
            <a:avLst/>
          </a:prstGeom>
        </p:spPr>
        <p:txBody>
          <a:bodyPr wrap="square" lIns="0" tIns="0" rIns="0" bIns="0" rtlCol="0" anchor="t">
            <a:spAutoFit/>
          </a:bodyPr>
          <a:lstStyle/>
          <a:p>
            <a:pPr>
              <a:lnSpc>
                <a:spcPct val="107000"/>
              </a:lnSpc>
              <a:spcBef>
                <a:spcPts val="200"/>
              </a:spcBef>
            </a:pPr>
            <a:r>
              <a:rPr lang="en-US" sz="2600" b="1" dirty="0">
                <a:ea typeface="PMingLiU" panose="02020500000000000000" pitchFamily="18" charset="-120"/>
                <a:cs typeface="Times New Roman" panose="02020603050405020304" pitchFamily="18" charset="0"/>
              </a:rPr>
              <a:t>5. Staff Training and Accountability  </a:t>
            </a:r>
            <a:endParaRPr lang="en-GB" sz="2600" b="1" dirty="0">
              <a:ea typeface="PMingLiU" panose="02020500000000000000" pitchFamily="18" charset="-120"/>
              <a:cs typeface="Times New Roman" panose="02020603050405020304" pitchFamily="18" charset="0"/>
            </a:endParaRPr>
          </a:p>
        </p:txBody>
      </p:sp>
      <p:sp>
        <p:nvSpPr>
          <p:cNvPr id="7" name="Slide Number Placeholder 6">
            <a:extLst>
              <a:ext uri="{FF2B5EF4-FFF2-40B4-BE49-F238E27FC236}">
                <a16:creationId xmlns:a16="http://schemas.microsoft.com/office/drawing/2014/main" id="{838D396C-6F0D-1400-6A8A-A1CDE62B3AC7}"/>
              </a:ext>
            </a:extLst>
          </p:cNvPr>
          <p:cNvSpPr>
            <a:spLocks noGrp="1"/>
          </p:cNvSpPr>
          <p:nvPr>
            <p:ph type="sldNum" sz="quarter" idx="12"/>
          </p:nvPr>
        </p:nvSpPr>
        <p:spPr/>
        <p:txBody>
          <a:bodyPr/>
          <a:lstStyle/>
          <a:p>
            <a:fld id="{9A5BE717-E9C5-45BB-98B0-2DF601995263}"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04462" y="782994"/>
            <a:ext cx="10622901" cy="1615827"/>
          </a:xfrm>
          <a:prstGeom prst="rect">
            <a:avLst/>
          </a:prstGeom>
        </p:spPr>
        <p:txBody>
          <a:bodyPr wrap="square" lIns="0" tIns="0" rIns="0" bIns="0" rtlCol="0" anchor="t">
            <a:spAutoFit/>
          </a:bodyPr>
          <a:lstStyle/>
          <a:p>
            <a:pPr marL="342900" marR="0" lvl="0" indent="-342900" algn="just">
              <a:spcAft>
                <a:spcPts val="600"/>
              </a:spcAft>
              <a:buFont typeface="Arial" panose="020B0604020202020204" pitchFamily="34" charset="0"/>
              <a:buChar char="•"/>
            </a:pPr>
            <a:r>
              <a:rPr lang="en-US" sz="2000" b="1" dirty="0">
                <a:effectLst/>
                <a:ea typeface="Times New Roman" panose="02020603050405020304" pitchFamily="18" charset="0"/>
              </a:rPr>
              <a:t>Ensure Attendance:</a:t>
            </a:r>
            <a:r>
              <a:rPr lang="en-US" sz="2000" dirty="0">
                <a:effectLst/>
                <a:ea typeface="Times New Roman" panose="02020603050405020304" pitchFamily="18" charset="0"/>
              </a:rPr>
              <a:t> Make sure that </a:t>
            </a:r>
            <a:r>
              <a:rPr lang="en-US" sz="2000" b="1" dirty="0">
                <a:solidFill>
                  <a:schemeClr val="accent2"/>
                </a:solidFill>
                <a:effectLst/>
                <a:ea typeface="Times New Roman" panose="02020603050405020304" pitchFamily="18" charset="0"/>
              </a:rPr>
              <a:t>all staff have attended </a:t>
            </a:r>
            <a:r>
              <a:rPr lang="en-US" sz="2000" dirty="0">
                <a:effectLst/>
                <a:ea typeface="Times New Roman" panose="02020603050405020304" pitchFamily="18" charset="0"/>
              </a:rPr>
              <a:t>anti-discrimination training and </a:t>
            </a:r>
            <a:r>
              <a:rPr lang="en-US" sz="2000" b="1" dirty="0">
                <a:solidFill>
                  <a:schemeClr val="accent2"/>
                </a:solidFill>
              </a:rPr>
              <a:t>maintain records </a:t>
            </a:r>
            <a:r>
              <a:rPr lang="en-US" sz="2000" dirty="0">
                <a:effectLst/>
                <a:ea typeface="Times New Roman" panose="02020603050405020304" pitchFamily="18" charset="0"/>
              </a:rPr>
              <a:t>to ensure accountability.</a:t>
            </a:r>
            <a:endParaRPr lang="en-GB" sz="2000" dirty="0">
              <a:ea typeface="Times New Roman" panose="02020603050405020304" pitchFamily="18" charset="0"/>
            </a:endParaRPr>
          </a:p>
          <a:p>
            <a:pPr marL="342900" marR="0" lvl="0" indent="-342900" algn="just">
              <a:buFont typeface="Arial" panose="020B0604020202020204" pitchFamily="34" charset="0"/>
              <a:buChar char="•"/>
            </a:pPr>
            <a:r>
              <a:rPr lang="en-US" sz="2000" b="1" dirty="0">
                <a:effectLst/>
                <a:ea typeface="PMingLiU" panose="02020500000000000000" pitchFamily="18" charset="-120"/>
                <a:cs typeface="Times New Roman" panose="02020603050405020304" pitchFamily="18" charset="0"/>
              </a:rPr>
              <a:t>Knowledge of Accessible Facilities and Services: </a:t>
            </a:r>
            <a:r>
              <a:rPr lang="en-US" sz="2000" dirty="0">
                <a:effectLst/>
                <a:ea typeface="PMingLiU" panose="02020500000000000000" pitchFamily="18" charset="-120"/>
                <a:cs typeface="Times New Roman" panose="02020603050405020304" pitchFamily="18" charset="0"/>
              </a:rPr>
              <a:t>Ensure that all staff have a </a:t>
            </a:r>
            <a:r>
              <a:rPr lang="en-US" sz="2000" b="1" dirty="0">
                <a:solidFill>
                  <a:schemeClr val="accent2"/>
                </a:solidFill>
              </a:rPr>
              <a:t>thorough understanding of the available accessible facilities and services </a:t>
            </a:r>
            <a:r>
              <a:rPr lang="en-US" sz="2000" dirty="0">
                <a:effectLst/>
                <a:ea typeface="PMingLiU" panose="02020500000000000000" pitchFamily="18" charset="-120"/>
                <a:cs typeface="Times New Roman" panose="02020603050405020304" pitchFamily="18" charset="0"/>
              </a:rPr>
              <a:t>so they can provide the necessary assistance. E.g., they should know how to place a portable ramp </a:t>
            </a:r>
            <a:endParaRPr lang="en-US" sz="2000" dirty="0">
              <a:solidFill>
                <a:srgbClr val="000000"/>
              </a:solidFill>
              <a:ea typeface="Microsoft JhengHei" panose="020B0604030504040204" pitchFamily="34" charset="-120"/>
              <a:cs typeface="Canva Sans"/>
              <a:sym typeface="Canva Sans"/>
            </a:endParaRPr>
          </a:p>
        </p:txBody>
      </p:sp>
      <p:sp>
        <p:nvSpPr>
          <p:cNvPr id="5" name="TextBox 5"/>
          <p:cNvSpPr txBox="1"/>
          <p:nvPr/>
        </p:nvSpPr>
        <p:spPr>
          <a:xfrm>
            <a:off x="2682408" y="3209474"/>
            <a:ext cx="8348823" cy="314702"/>
          </a:xfrm>
          <a:prstGeom prst="rect">
            <a:avLst/>
          </a:prstGeom>
        </p:spPr>
        <p:txBody>
          <a:bodyPr wrap="square" lIns="0" tIns="0" rIns="0" bIns="0" rtlCol="0" anchor="t">
            <a:spAutoFit/>
          </a:bodyPr>
          <a:lstStyle/>
          <a:p>
            <a:pPr marL="285750" marR="0" indent="-285750" algn="just">
              <a:lnSpc>
                <a:spcPct val="107000"/>
              </a:lnSpc>
              <a:spcBef>
                <a:spcPts val="0"/>
              </a:spcBef>
              <a:spcAft>
                <a:spcPts val="800"/>
              </a:spcAft>
              <a:buFont typeface="Wingdings" panose="05000000000000000000" pitchFamily="2" charset="2"/>
              <a:buChar char="ü"/>
            </a:pPr>
            <a:r>
              <a:rPr lang="en-US" sz="2000" dirty="0">
                <a:effectLst/>
                <a:ea typeface="PMingLiU" panose="02020500000000000000" pitchFamily="18" charset="-120"/>
                <a:cs typeface="Times New Roman" panose="02020603050405020304" pitchFamily="18" charset="0"/>
              </a:rPr>
              <a:t>A tool card designed to assist customers with hearing impairments.</a:t>
            </a:r>
            <a:endParaRPr lang="en-GB" sz="2000" dirty="0">
              <a:effectLst/>
              <a:ea typeface="PMingLiU" panose="02020500000000000000" pitchFamily="18" charset="-120"/>
              <a:cs typeface="Times New Roman" panose="02020603050405020304" pitchFamily="18" charset="0"/>
            </a:endParaRPr>
          </a:p>
        </p:txBody>
      </p:sp>
      <p:sp>
        <p:nvSpPr>
          <p:cNvPr id="6" name="Slide Number Placeholder 5">
            <a:extLst>
              <a:ext uri="{FF2B5EF4-FFF2-40B4-BE49-F238E27FC236}">
                <a16:creationId xmlns:a16="http://schemas.microsoft.com/office/drawing/2014/main" id="{93F7D550-EB20-6081-9B3F-AC70DA6F7EBA}"/>
              </a:ext>
            </a:extLst>
          </p:cNvPr>
          <p:cNvSpPr>
            <a:spLocks noGrp="1"/>
          </p:cNvSpPr>
          <p:nvPr>
            <p:ph type="sldNum" sz="quarter" idx="12"/>
          </p:nvPr>
        </p:nvSpPr>
        <p:spPr/>
        <p:txBody>
          <a:bodyPr/>
          <a:lstStyle/>
          <a:p>
            <a:fld id="{9A5BE717-E9C5-45BB-98B0-2DF601995263}" type="slidenum">
              <a:rPr lang="en-US" smtClean="0"/>
              <a:t>32</a:t>
            </a:fld>
            <a:endParaRPr lang="en-US"/>
          </a:p>
        </p:txBody>
      </p:sp>
      <p:pic>
        <p:nvPicPr>
          <p:cNvPr id="7" name="Picture 6">
            <a:extLst>
              <a:ext uri="{FF2B5EF4-FFF2-40B4-BE49-F238E27FC236}">
                <a16:creationId xmlns:a16="http://schemas.microsoft.com/office/drawing/2014/main" id="{9CB3336A-6745-A56B-79EC-5D84676E65CE}"/>
              </a:ext>
            </a:extLst>
          </p:cNvPr>
          <p:cNvPicPr>
            <a:picLocks noChangeAspect="1"/>
          </p:cNvPicPr>
          <p:nvPr/>
        </p:nvPicPr>
        <p:blipFill>
          <a:blip r:embed="rId2"/>
          <a:stretch>
            <a:fillRect/>
          </a:stretch>
        </p:blipFill>
        <p:spPr>
          <a:xfrm>
            <a:off x="1168401" y="2512859"/>
            <a:ext cx="3959149" cy="582577"/>
          </a:xfrm>
          <a:prstGeom prst="rect">
            <a:avLst/>
          </a:prstGeom>
        </p:spPr>
      </p:pic>
      <p:pic>
        <p:nvPicPr>
          <p:cNvPr id="9" name="Picture 8">
            <a:extLst>
              <a:ext uri="{FF2B5EF4-FFF2-40B4-BE49-F238E27FC236}">
                <a16:creationId xmlns:a16="http://schemas.microsoft.com/office/drawing/2014/main" id="{10AA34D9-122F-CDFF-CA75-178609F721F1}"/>
              </a:ext>
            </a:extLst>
          </p:cNvPr>
          <p:cNvPicPr>
            <a:picLocks noChangeAspect="1"/>
          </p:cNvPicPr>
          <p:nvPr/>
        </p:nvPicPr>
        <p:blipFill>
          <a:blip r:embed="rId3"/>
          <a:stretch>
            <a:fillRect/>
          </a:stretch>
        </p:blipFill>
        <p:spPr>
          <a:xfrm>
            <a:off x="3284374" y="3786437"/>
            <a:ext cx="5607699" cy="256991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309" y="819150"/>
            <a:ext cx="6436017" cy="630488"/>
            <a:chOff x="0" y="0"/>
            <a:chExt cx="2910115" cy="288310"/>
          </a:xfrm>
        </p:grpSpPr>
        <p:sp>
          <p:nvSpPr>
            <p:cNvPr id="3" name="Freeform 3"/>
            <p:cNvSpPr/>
            <p:nvPr/>
          </p:nvSpPr>
          <p:spPr>
            <a:xfrm>
              <a:off x="0" y="0"/>
              <a:ext cx="2910115" cy="288310"/>
            </a:xfrm>
            <a:custGeom>
              <a:avLst/>
              <a:gdLst/>
              <a:ahLst/>
              <a:cxnLst/>
              <a:rect l="l" t="t" r="r" b="b"/>
              <a:pathLst>
                <a:path w="2910115" h="288310">
                  <a:moveTo>
                    <a:pt x="12165" y="0"/>
                  </a:moveTo>
                  <a:lnTo>
                    <a:pt x="2897950" y="0"/>
                  </a:lnTo>
                  <a:cubicBezTo>
                    <a:pt x="2901176" y="0"/>
                    <a:pt x="2904271" y="1282"/>
                    <a:pt x="2906552" y="3563"/>
                  </a:cubicBezTo>
                  <a:cubicBezTo>
                    <a:pt x="2908833" y="5845"/>
                    <a:pt x="2910115" y="8939"/>
                    <a:pt x="2910115" y="12165"/>
                  </a:cubicBezTo>
                  <a:lnTo>
                    <a:pt x="2910115" y="276145"/>
                  </a:lnTo>
                  <a:cubicBezTo>
                    <a:pt x="2910115" y="279372"/>
                    <a:pt x="2908833" y="282466"/>
                    <a:pt x="2906552" y="284747"/>
                  </a:cubicBezTo>
                  <a:cubicBezTo>
                    <a:pt x="2904271" y="287029"/>
                    <a:pt x="2901176" y="288310"/>
                    <a:pt x="2897950" y="288310"/>
                  </a:cubicBezTo>
                  <a:lnTo>
                    <a:pt x="12165" y="288310"/>
                  </a:lnTo>
                  <a:cubicBezTo>
                    <a:pt x="8939" y="288310"/>
                    <a:pt x="5845" y="287029"/>
                    <a:pt x="3563" y="284747"/>
                  </a:cubicBezTo>
                  <a:cubicBezTo>
                    <a:pt x="1282" y="282466"/>
                    <a:pt x="0" y="279372"/>
                    <a:pt x="0" y="276145"/>
                  </a:cubicBezTo>
                  <a:lnTo>
                    <a:pt x="0" y="12165"/>
                  </a:lnTo>
                  <a:cubicBezTo>
                    <a:pt x="0" y="8939"/>
                    <a:pt x="1282" y="5845"/>
                    <a:pt x="3563" y="3563"/>
                  </a:cubicBezTo>
                  <a:cubicBezTo>
                    <a:pt x="5845" y="1282"/>
                    <a:pt x="8939" y="0"/>
                    <a:pt x="12165" y="0"/>
                  </a:cubicBezTo>
                  <a:close/>
                </a:path>
              </a:pathLst>
            </a:custGeom>
            <a:solidFill>
              <a:srgbClr val="89BE82"/>
            </a:solidFill>
            <a:ln cap="sq">
              <a:noFill/>
              <a:prstDash val="solid"/>
              <a:miter/>
            </a:ln>
          </p:spPr>
        </p:sp>
        <p:sp>
          <p:nvSpPr>
            <p:cNvPr id="4" name="TextBox 4"/>
            <p:cNvSpPr txBox="1"/>
            <p:nvPr/>
          </p:nvSpPr>
          <p:spPr>
            <a:xfrm>
              <a:off x="0" y="-38100"/>
              <a:ext cx="2910115" cy="326410"/>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6" name="Freeform 6"/>
          <p:cNvSpPr/>
          <p:nvPr/>
        </p:nvSpPr>
        <p:spPr>
          <a:xfrm>
            <a:off x="8548788" y="1092734"/>
            <a:ext cx="2383691" cy="3008935"/>
          </a:xfrm>
          <a:custGeom>
            <a:avLst/>
            <a:gdLst/>
            <a:ahLst/>
            <a:cxnLst/>
            <a:rect l="l" t="t" r="r" b="b"/>
            <a:pathLst>
              <a:path w="3535498" h="4513402">
                <a:moveTo>
                  <a:pt x="0" y="0"/>
                </a:moveTo>
                <a:lnTo>
                  <a:pt x="3535499" y="0"/>
                </a:lnTo>
                <a:lnTo>
                  <a:pt x="3535499" y="4513402"/>
                </a:lnTo>
                <a:lnTo>
                  <a:pt x="0" y="4513402"/>
                </a:lnTo>
                <a:lnTo>
                  <a:pt x="0" y="0"/>
                </a:lnTo>
                <a:close/>
              </a:path>
            </a:pathLst>
          </a:custGeom>
          <a:blipFill>
            <a:blip r:embed="rId2"/>
            <a:stretch>
              <a:fillRect/>
            </a:stretch>
          </a:blipFill>
        </p:spPr>
      </p:sp>
      <p:sp>
        <p:nvSpPr>
          <p:cNvPr id="7" name="TextBox 7"/>
          <p:cNvSpPr txBox="1"/>
          <p:nvPr/>
        </p:nvSpPr>
        <p:spPr>
          <a:xfrm>
            <a:off x="1002310" y="1598628"/>
            <a:ext cx="5715731" cy="4113947"/>
          </a:xfrm>
          <a:prstGeom prst="rect">
            <a:avLst/>
          </a:prstGeom>
        </p:spPr>
        <p:txBody>
          <a:bodyPr wrap="square" lIns="0" tIns="0" rIns="0" bIns="0" rtlCol="0" anchor="t">
            <a:spAutoFit/>
          </a:bodyPr>
          <a:lstStyle/>
          <a:p>
            <a:pPr marL="285750" marR="0" lvl="0" indent="-285750" algn="just">
              <a:spcBef>
                <a:spcPts val="0"/>
              </a:spcBef>
              <a:spcAft>
                <a:spcPts val="800"/>
              </a:spcAft>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Introduce Yourself</a:t>
            </a:r>
            <a:r>
              <a:rPr lang="en-US" dirty="0">
                <a:ea typeface="Times New Roman" panose="02020603050405020304" pitchFamily="18" charset="0"/>
                <a:cs typeface="Times New Roman" panose="02020603050405020304" pitchFamily="18" charset="0"/>
              </a:rPr>
              <a:t> and l</a:t>
            </a:r>
            <a:r>
              <a:rPr lang="en-US" dirty="0">
                <a:effectLst/>
                <a:ea typeface="Times New Roman" panose="02020603050405020304" pitchFamily="18" charset="0"/>
                <a:cs typeface="Times New Roman" panose="02020603050405020304" pitchFamily="18" charset="0"/>
              </a:rPr>
              <a:t>et customers know that you are available to assist them.</a:t>
            </a:r>
            <a:endParaRPr lang="en-GB" dirty="0">
              <a:ea typeface="PMingLiU" panose="02020500000000000000" pitchFamily="18" charset="-120"/>
              <a:cs typeface="Times New Roman" panose="02020603050405020304" pitchFamily="18" charset="0"/>
            </a:endParaRPr>
          </a:p>
          <a:p>
            <a:pPr marL="285750" marR="0" lvl="0" indent="-285750" algn="just">
              <a:spcBef>
                <a:spcPts val="0"/>
              </a:spcBef>
              <a:spcAft>
                <a:spcPts val="800"/>
              </a:spcAft>
              <a:buFont typeface="Arial" panose="020B0604020202020204" pitchFamily="34" charset="0"/>
              <a:buChar char="•"/>
            </a:pPr>
            <a:r>
              <a:rPr lang="en-US" dirty="0">
                <a:cs typeface="Times New Roman" panose="02020603050405020304" pitchFamily="18" charset="0"/>
              </a:rPr>
              <a:t>Refrain from making assumptions about people’s abilities and needs. Provide choices and respect their dignity</a:t>
            </a:r>
            <a:r>
              <a:rPr lang="en-US" sz="1800" dirty="0">
                <a:effectLst/>
                <a:ea typeface="Times New Roman" panose="02020603050405020304" pitchFamily="18" charset="0"/>
              </a:rPr>
              <a:t>, just as you would for anyone else.</a:t>
            </a:r>
            <a:endParaRPr lang="en-US" sz="1800" dirty="0">
              <a:effectLst/>
              <a:ea typeface="Times New Roman" panose="02020603050405020304" pitchFamily="18" charset="0"/>
              <a:cs typeface="Times New Roman" panose="02020603050405020304" pitchFamily="18" charset="0"/>
            </a:endParaRPr>
          </a:p>
          <a:p>
            <a:pPr marL="285750" marR="0" lvl="0" indent="-285750" algn="just">
              <a:spcBef>
                <a:spcPts val="0"/>
              </a:spcBef>
              <a:spcAft>
                <a:spcPts val="800"/>
              </a:spcAft>
              <a:buFont typeface="Arial" panose="020B0604020202020204" pitchFamily="34" charset="0"/>
              <a:buChar char="•"/>
            </a:pPr>
            <a:r>
              <a:rPr lang="en-US" dirty="0">
                <a:cs typeface="Times New Roman" panose="02020603050405020304" pitchFamily="18" charset="0"/>
              </a:rPr>
              <a:t>Always speak or communicate directly and face-to-face with customers who have needs. </a:t>
            </a:r>
          </a:p>
          <a:p>
            <a:pPr marL="285750" marR="0" lvl="0" indent="-285750" algn="just">
              <a:spcBef>
                <a:spcPts val="0"/>
              </a:spcBef>
              <a:spcAft>
                <a:spcPts val="800"/>
              </a:spcAft>
              <a:buFont typeface="Arial" panose="020B0604020202020204" pitchFamily="34" charset="0"/>
              <a:buChar char="•"/>
            </a:pPr>
            <a:r>
              <a:rPr lang="en-US" dirty="0">
                <a:cs typeface="Times New Roman" panose="02020603050405020304" pitchFamily="18" charset="0"/>
                <a:sym typeface="Canva Sans"/>
              </a:rPr>
              <a:t>Offer assistance when appropriate. E.G.,</a:t>
            </a:r>
            <a:r>
              <a:rPr lang="en-US" dirty="0">
                <a:cs typeface="Times New Roman" panose="02020603050405020304" pitchFamily="18" charset="0"/>
              </a:rPr>
              <a:t> “Would you like any assistance?</a:t>
            </a:r>
            <a:r>
              <a:rPr lang="en-US" dirty="0">
                <a:cs typeface="Times New Roman" panose="02020603050405020304" pitchFamily="18" charset="0"/>
                <a:sym typeface="Canva Sans"/>
              </a:rPr>
              <a:t>”</a:t>
            </a:r>
          </a:p>
          <a:p>
            <a:pPr marL="285750" marR="0" lvl="0" indent="-285750" algn="just">
              <a:spcBef>
                <a:spcPts val="0"/>
              </a:spcBef>
              <a:spcAft>
                <a:spcPts val="800"/>
              </a:spcAft>
              <a:buFont typeface="Arial" panose="020B0604020202020204" pitchFamily="34" charset="0"/>
              <a:buChar char="•"/>
            </a:pPr>
            <a:r>
              <a:rPr lang="en-US" dirty="0">
                <a:cs typeface="Times New Roman" panose="02020603050405020304" pitchFamily="18" charset="0"/>
              </a:rPr>
              <a:t>Be Patient and be prepared to clarify or repeat information as needed.</a:t>
            </a:r>
            <a:endParaRPr lang="en-GB" dirty="0">
              <a:cs typeface="Times New Roman" panose="02020603050405020304" pitchFamily="18" charset="0"/>
            </a:endParaRPr>
          </a:p>
          <a:p>
            <a:pPr marL="285750" marR="0" lvl="0" indent="-285750" algn="just">
              <a:spcBef>
                <a:spcPts val="0"/>
              </a:spcBef>
              <a:spcAft>
                <a:spcPts val="800"/>
              </a:spcAft>
              <a:buFont typeface="Arial" panose="020B0604020202020204" pitchFamily="34" charset="0"/>
              <a:buChar char="•"/>
            </a:pPr>
            <a:r>
              <a:rPr lang="en-US" dirty="0">
                <a:cs typeface="Times New Roman" panose="02020603050405020304" pitchFamily="18" charset="0"/>
              </a:rPr>
              <a:t>Provide written or visual information to assist customers when necessary.</a:t>
            </a:r>
            <a:endParaRPr lang="en-US" dirty="0">
              <a:cs typeface="Times New Roman" panose="02020603050405020304" pitchFamily="18" charset="0"/>
              <a:sym typeface="Canva Sans"/>
            </a:endParaRPr>
          </a:p>
        </p:txBody>
      </p:sp>
      <p:sp>
        <p:nvSpPr>
          <p:cNvPr id="8" name="TextBox 8"/>
          <p:cNvSpPr txBox="1"/>
          <p:nvPr/>
        </p:nvSpPr>
        <p:spPr>
          <a:xfrm>
            <a:off x="1167409" y="948520"/>
            <a:ext cx="8088558" cy="346249"/>
          </a:xfrm>
          <a:prstGeom prst="rect">
            <a:avLst/>
          </a:prstGeom>
        </p:spPr>
        <p:txBody>
          <a:bodyPr wrap="square" lIns="0" tIns="0" rIns="0" bIns="0" rtlCol="0" anchor="t">
            <a:spAutoFit/>
          </a:bodyPr>
          <a:lstStyle/>
          <a:p>
            <a:pPr>
              <a:lnSpc>
                <a:spcPct val="107000"/>
              </a:lnSpc>
              <a:spcBef>
                <a:spcPts val="200"/>
              </a:spcBef>
            </a:pPr>
            <a:r>
              <a:rPr lang="en-US" sz="2200" b="1" dirty="0">
                <a:ea typeface="PMingLiU" panose="02020500000000000000" pitchFamily="18" charset="-120"/>
                <a:cs typeface="Times New Roman" panose="02020603050405020304" pitchFamily="18" charset="0"/>
              </a:rPr>
              <a:t>6. Communication Improvements for Frontline Staff  </a:t>
            </a:r>
            <a:endParaRPr lang="en-GB" sz="2200" b="1" dirty="0">
              <a:ea typeface="PMingLiU" panose="02020500000000000000" pitchFamily="18" charset="-120"/>
              <a:cs typeface="Times New Roman" panose="02020603050405020304" pitchFamily="18" charset="0"/>
            </a:endParaRPr>
          </a:p>
        </p:txBody>
      </p:sp>
      <p:sp>
        <p:nvSpPr>
          <p:cNvPr id="9" name="TextBox 9"/>
          <p:cNvSpPr txBox="1"/>
          <p:nvPr/>
        </p:nvSpPr>
        <p:spPr>
          <a:xfrm>
            <a:off x="7595116" y="4206297"/>
            <a:ext cx="4189445" cy="2301207"/>
          </a:xfrm>
          <a:prstGeom prst="rect">
            <a:avLst/>
          </a:prstGeom>
        </p:spPr>
        <p:txBody>
          <a:bodyPr wrap="square" lIns="0" tIns="0" rIns="0" bIns="0" rtlCol="0" anchor="t">
            <a:spAutoFit/>
          </a:bodyPr>
          <a:lstStyle/>
          <a:p>
            <a:pPr marL="285750" lvl="0" indent="-285750" algn="just">
              <a:lnSpc>
                <a:spcPct val="107000"/>
              </a:lnSpc>
              <a:spcAft>
                <a:spcPts val="800"/>
              </a:spcAft>
              <a:buFont typeface="Wingdings" panose="05000000000000000000" pitchFamily="2" charset="2"/>
              <a:buChar char="ü"/>
            </a:pPr>
            <a:r>
              <a:rPr lang="en-US" sz="1600" dirty="0">
                <a:ea typeface="PMingLiU" panose="02020500000000000000" pitchFamily="18" charset="-120"/>
                <a:cs typeface="Times New Roman" panose="02020603050405020304" pitchFamily="18" charset="0"/>
              </a:rPr>
              <a:t>When persons with visual impairment(s) accept assistance with guidance, offer your elbow for them to hold. Walk at a normal pace. </a:t>
            </a:r>
          </a:p>
          <a:p>
            <a:pPr marL="285750" lvl="0" indent="-285750" algn="just">
              <a:lnSpc>
                <a:spcPct val="107000"/>
              </a:lnSpc>
              <a:spcAft>
                <a:spcPts val="800"/>
              </a:spcAft>
              <a:buFont typeface="Wingdings" panose="05000000000000000000" pitchFamily="2" charset="2"/>
              <a:buChar char="ü"/>
            </a:pPr>
            <a:r>
              <a:rPr lang="en-US" sz="1600" dirty="0">
                <a:ea typeface="PMingLiU" panose="02020500000000000000" pitchFamily="18" charset="-120"/>
                <a:cs typeface="Times New Roman" panose="02020603050405020304" pitchFamily="18" charset="0"/>
              </a:rPr>
              <a:t>Describe any obstacles ahead (e.g., “We’re approaching a step down”). </a:t>
            </a:r>
          </a:p>
          <a:p>
            <a:pPr marL="285750" lvl="0" indent="-285750" algn="just">
              <a:lnSpc>
                <a:spcPct val="107000"/>
              </a:lnSpc>
              <a:spcAft>
                <a:spcPts val="800"/>
              </a:spcAft>
              <a:buFont typeface="Wingdings" panose="05000000000000000000" pitchFamily="2" charset="2"/>
              <a:buChar char="ü"/>
            </a:pPr>
            <a:r>
              <a:rPr lang="en-US" sz="1600" dirty="0">
                <a:ea typeface="PMingLiU" panose="02020500000000000000" pitchFamily="18" charset="-120"/>
                <a:cs typeface="Times New Roman" panose="02020603050405020304" pitchFamily="18" charset="0"/>
              </a:rPr>
              <a:t>Indicate direction using “clock-face” spatial language (e.g., “Turn to the 2 o’clock position” is preferable to “A little to the right”). </a:t>
            </a:r>
            <a:endParaRPr lang="en-GB" sz="1600" dirty="0">
              <a:ea typeface="PMingLiU" panose="02020500000000000000" pitchFamily="18" charset="-12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EA9BF2D0-1615-A10B-30C0-5DBF04C49275}"/>
              </a:ext>
            </a:extLst>
          </p:cNvPr>
          <p:cNvSpPr>
            <a:spLocks noGrp="1"/>
          </p:cNvSpPr>
          <p:nvPr>
            <p:ph type="sldNum" sz="quarter" idx="12"/>
          </p:nvPr>
        </p:nvSpPr>
        <p:spPr/>
        <p:txBody>
          <a:bodyPr/>
          <a:lstStyle/>
          <a:p>
            <a:fld id="{9A5BE717-E9C5-45BB-98B0-2DF601995263}" type="slidenum">
              <a:rPr lang="en-US" smtClean="0"/>
              <a:t>33</a:t>
            </a:fld>
            <a:endParaRPr lang="en-US"/>
          </a:p>
        </p:txBody>
      </p:sp>
      <p:pic>
        <p:nvPicPr>
          <p:cNvPr id="11" name="Picture 10">
            <a:extLst>
              <a:ext uri="{FF2B5EF4-FFF2-40B4-BE49-F238E27FC236}">
                <a16:creationId xmlns:a16="http://schemas.microsoft.com/office/drawing/2014/main" id="{5C4D66B4-A4A4-DA80-2AF3-E071C50B9C0F}"/>
              </a:ext>
            </a:extLst>
          </p:cNvPr>
          <p:cNvPicPr>
            <a:picLocks noChangeAspect="1"/>
          </p:cNvPicPr>
          <p:nvPr/>
        </p:nvPicPr>
        <p:blipFill>
          <a:blip r:embed="rId3"/>
          <a:stretch>
            <a:fillRect/>
          </a:stretch>
        </p:blipFill>
        <p:spPr>
          <a:xfrm>
            <a:off x="8009803" y="474241"/>
            <a:ext cx="3461660" cy="50937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309" y="819150"/>
            <a:ext cx="6832047" cy="630488"/>
            <a:chOff x="0" y="0"/>
            <a:chExt cx="2910115" cy="288310"/>
          </a:xfrm>
        </p:grpSpPr>
        <p:sp>
          <p:nvSpPr>
            <p:cNvPr id="3" name="Freeform 3"/>
            <p:cNvSpPr/>
            <p:nvPr/>
          </p:nvSpPr>
          <p:spPr>
            <a:xfrm>
              <a:off x="0" y="0"/>
              <a:ext cx="2910115" cy="288310"/>
            </a:xfrm>
            <a:custGeom>
              <a:avLst/>
              <a:gdLst/>
              <a:ahLst/>
              <a:cxnLst/>
              <a:rect l="l" t="t" r="r" b="b"/>
              <a:pathLst>
                <a:path w="2910115" h="288310">
                  <a:moveTo>
                    <a:pt x="12165" y="0"/>
                  </a:moveTo>
                  <a:lnTo>
                    <a:pt x="2897950" y="0"/>
                  </a:lnTo>
                  <a:cubicBezTo>
                    <a:pt x="2901176" y="0"/>
                    <a:pt x="2904271" y="1282"/>
                    <a:pt x="2906552" y="3563"/>
                  </a:cubicBezTo>
                  <a:cubicBezTo>
                    <a:pt x="2908833" y="5845"/>
                    <a:pt x="2910115" y="8939"/>
                    <a:pt x="2910115" y="12165"/>
                  </a:cubicBezTo>
                  <a:lnTo>
                    <a:pt x="2910115" y="276145"/>
                  </a:lnTo>
                  <a:cubicBezTo>
                    <a:pt x="2910115" y="279372"/>
                    <a:pt x="2908833" y="282466"/>
                    <a:pt x="2906552" y="284747"/>
                  </a:cubicBezTo>
                  <a:cubicBezTo>
                    <a:pt x="2904271" y="287029"/>
                    <a:pt x="2901176" y="288310"/>
                    <a:pt x="2897950" y="288310"/>
                  </a:cubicBezTo>
                  <a:lnTo>
                    <a:pt x="12165" y="288310"/>
                  </a:lnTo>
                  <a:cubicBezTo>
                    <a:pt x="8939" y="288310"/>
                    <a:pt x="5845" y="287029"/>
                    <a:pt x="3563" y="284747"/>
                  </a:cubicBezTo>
                  <a:cubicBezTo>
                    <a:pt x="1282" y="282466"/>
                    <a:pt x="0" y="279372"/>
                    <a:pt x="0" y="276145"/>
                  </a:cubicBezTo>
                  <a:lnTo>
                    <a:pt x="0" y="12165"/>
                  </a:lnTo>
                  <a:cubicBezTo>
                    <a:pt x="0" y="8939"/>
                    <a:pt x="1282" y="5845"/>
                    <a:pt x="3563" y="3563"/>
                  </a:cubicBezTo>
                  <a:cubicBezTo>
                    <a:pt x="5845" y="1282"/>
                    <a:pt x="8939" y="0"/>
                    <a:pt x="12165" y="0"/>
                  </a:cubicBezTo>
                  <a:close/>
                </a:path>
              </a:pathLst>
            </a:custGeom>
            <a:solidFill>
              <a:srgbClr val="89BE82"/>
            </a:solidFill>
            <a:ln cap="sq">
              <a:noFill/>
              <a:prstDash val="solid"/>
              <a:miter/>
            </a:ln>
          </p:spPr>
        </p:sp>
        <p:sp>
          <p:nvSpPr>
            <p:cNvPr id="4" name="TextBox 4"/>
            <p:cNvSpPr txBox="1"/>
            <p:nvPr/>
          </p:nvSpPr>
          <p:spPr>
            <a:xfrm>
              <a:off x="0" y="-38100"/>
              <a:ext cx="2910115" cy="326410"/>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5" name="TextBox 5"/>
          <p:cNvSpPr txBox="1"/>
          <p:nvPr/>
        </p:nvSpPr>
        <p:spPr>
          <a:xfrm>
            <a:off x="1002309" y="1602917"/>
            <a:ext cx="6612809" cy="3431709"/>
          </a:xfrm>
          <a:prstGeom prst="rect">
            <a:avLst/>
          </a:prstGeom>
        </p:spPr>
        <p:txBody>
          <a:bodyPr wrap="square" lIns="0" tIns="0" rIns="0" bIns="0" rtlCol="0" anchor="t">
            <a:spAutoFit/>
          </a:bodyPr>
          <a:lstStyle/>
          <a:p>
            <a:pPr marL="285750" marR="0" lvl="0" indent="-285750" algn="just">
              <a:spcBef>
                <a:spcPts val="0"/>
              </a:spcBef>
              <a:spcAft>
                <a:spcPts val="600"/>
              </a:spcAft>
              <a:buFont typeface="Arial" panose="020B0604020202020204" pitchFamily="34" charset="0"/>
              <a:buChar char="•"/>
            </a:pPr>
            <a:r>
              <a:rPr lang="en-US" dirty="0">
                <a:effectLst/>
                <a:ea typeface="Times New Roman" panose="02020603050405020304" pitchFamily="18" charset="0"/>
              </a:rPr>
              <a:t>Provide </a:t>
            </a:r>
            <a:r>
              <a:rPr lang="en-US" b="1" dirty="0">
                <a:solidFill>
                  <a:schemeClr val="accent2"/>
                </a:solidFill>
              </a:rPr>
              <a:t>multiple options for submitting </a:t>
            </a:r>
            <a:r>
              <a:rPr lang="en-US" dirty="0">
                <a:effectLst/>
                <a:ea typeface="Times New Roman" panose="02020603050405020304" pitchFamily="18" charset="0"/>
              </a:rPr>
              <a:t>feedback or lodging </a:t>
            </a:r>
            <a:r>
              <a:rPr lang="en-US" dirty="0"/>
              <a:t>complaints. E.g., </a:t>
            </a:r>
            <a:r>
              <a:rPr lang="en-US" dirty="0">
                <a:effectLst/>
                <a:ea typeface="Times New Roman" panose="02020603050405020304" pitchFamily="18" charset="0"/>
              </a:rPr>
              <a:t>online forms, live chat, </a:t>
            </a:r>
            <a:r>
              <a:rPr lang="en-US" dirty="0"/>
              <a:t>or in-person visits</a:t>
            </a:r>
            <a:r>
              <a:rPr lang="en-US" dirty="0">
                <a:effectLst/>
                <a:ea typeface="Times New Roman" panose="02020603050405020304" pitchFamily="18" charset="0"/>
              </a:rPr>
              <a:t>.</a:t>
            </a:r>
            <a:endParaRPr lang="en-GB" dirty="0">
              <a:ea typeface="Times New Roman" panose="02020603050405020304" pitchFamily="18" charset="0"/>
            </a:endParaRPr>
          </a:p>
          <a:p>
            <a:pPr marL="285750" marR="0" lvl="0" indent="-285750" algn="just">
              <a:spcBef>
                <a:spcPts val="0"/>
              </a:spcBef>
              <a:spcAft>
                <a:spcPts val="600"/>
              </a:spcAft>
              <a:buFont typeface="Arial" panose="020B0604020202020204" pitchFamily="34" charset="0"/>
              <a:buChar char="•"/>
            </a:pPr>
            <a:r>
              <a:rPr lang="en-US" dirty="0">
                <a:effectLst/>
                <a:ea typeface="Times New Roman" panose="02020603050405020304" pitchFamily="18" charset="0"/>
              </a:rPr>
              <a:t>Ensure that</a:t>
            </a:r>
            <a:r>
              <a:rPr lang="en-US" dirty="0">
                <a:solidFill>
                  <a:schemeClr val="accent2"/>
                </a:solidFill>
              </a:rPr>
              <a:t> </a:t>
            </a:r>
            <a:r>
              <a:rPr lang="en-US" b="1" dirty="0">
                <a:solidFill>
                  <a:schemeClr val="accent2"/>
                </a:solidFill>
              </a:rPr>
              <a:t>large-print</a:t>
            </a:r>
            <a:r>
              <a:rPr lang="en-US" dirty="0">
                <a:solidFill>
                  <a:schemeClr val="accent2"/>
                </a:solidFill>
              </a:rPr>
              <a:t> </a:t>
            </a:r>
            <a:r>
              <a:rPr lang="en-US" dirty="0">
                <a:effectLst/>
                <a:ea typeface="Times New Roman" panose="02020603050405020304" pitchFamily="18" charset="0"/>
              </a:rPr>
              <a:t>and </a:t>
            </a:r>
            <a:r>
              <a:rPr lang="en-US" b="1" dirty="0">
                <a:solidFill>
                  <a:schemeClr val="accent2"/>
                </a:solidFill>
              </a:rPr>
              <a:t>easy-to-read versions </a:t>
            </a:r>
            <a:r>
              <a:rPr lang="en-US" dirty="0">
                <a:effectLst/>
                <a:ea typeface="Times New Roman" panose="02020603050405020304" pitchFamily="18" charset="0"/>
              </a:rPr>
              <a:t>of feedback forms are readily available.</a:t>
            </a:r>
            <a:endParaRPr lang="en-US" dirty="0">
              <a:solidFill>
                <a:srgbClr val="000000"/>
              </a:solidFill>
              <a:ea typeface="Microsoft JhengHei" panose="020B0604030504040204" pitchFamily="34" charset="-120"/>
              <a:sym typeface="Canva Sans"/>
            </a:endParaRPr>
          </a:p>
          <a:p>
            <a:pPr marL="285750" marR="0" lvl="0" indent="-285750" algn="just">
              <a:spcBef>
                <a:spcPts val="0"/>
              </a:spcBef>
              <a:spcAft>
                <a:spcPts val="600"/>
              </a:spcAft>
              <a:buFont typeface="Arial" panose="020B0604020202020204" pitchFamily="34" charset="0"/>
              <a:buChar char="•"/>
            </a:pPr>
            <a:r>
              <a:rPr lang="en-US" dirty="0">
                <a:effectLst/>
                <a:ea typeface="Times New Roman" panose="02020603050405020304" pitchFamily="18" charset="0"/>
              </a:rPr>
              <a:t>Designate </a:t>
            </a:r>
            <a:r>
              <a:rPr lang="en-US" b="1" dirty="0">
                <a:solidFill>
                  <a:schemeClr val="accent2"/>
                </a:solidFill>
              </a:rPr>
              <a:t>a staff member to manage </a:t>
            </a:r>
            <a:r>
              <a:rPr lang="en-US" dirty="0">
                <a:effectLst/>
                <a:ea typeface="Times New Roman" panose="02020603050405020304" pitchFamily="18" charset="0"/>
              </a:rPr>
              <a:t>complaints and ensure compliance with procedures.</a:t>
            </a:r>
            <a:endParaRPr lang="en-GB" dirty="0">
              <a:ea typeface="Times New Roman" panose="02020603050405020304" pitchFamily="18" charset="0"/>
            </a:endParaRPr>
          </a:p>
          <a:p>
            <a:pPr marL="285750" marR="0" lvl="0" indent="-285750" algn="just">
              <a:spcBef>
                <a:spcPts val="0"/>
              </a:spcBef>
              <a:spcAft>
                <a:spcPts val="600"/>
              </a:spcAft>
              <a:buFont typeface="Arial" panose="020B0604020202020204" pitchFamily="34" charset="0"/>
              <a:buChar char="•"/>
            </a:pPr>
            <a:r>
              <a:rPr lang="en-US" dirty="0">
                <a:effectLst/>
                <a:ea typeface="PMingLiU" panose="02020500000000000000" pitchFamily="18" charset="-120"/>
                <a:cs typeface="Times New Roman" panose="02020603050405020304" pitchFamily="18" charset="0"/>
              </a:rPr>
              <a:t>Establish </a:t>
            </a:r>
            <a:r>
              <a:rPr lang="en-US" b="1" dirty="0">
                <a:solidFill>
                  <a:schemeClr val="accent2"/>
                </a:solidFill>
                <a:effectLst/>
                <a:ea typeface="PMingLiU" panose="02020500000000000000" pitchFamily="18" charset="-120"/>
                <a:cs typeface="Times New Roman" panose="02020603050405020304" pitchFamily="18" charset="0"/>
              </a:rPr>
              <a:t>c</a:t>
            </a:r>
            <a:r>
              <a:rPr lang="en-US" b="1" dirty="0">
                <a:solidFill>
                  <a:schemeClr val="accent2"/>
                </a:solidFill>
              </a:rPr>
              <a:t>lear handling procedures </a:t>
            </a:r>
            <a:r>
              <a:rPr lang="en-US" dirty="0">
                <a:effectLst/>
                <a:ea typeface="PMingLiU" panose="02020500000000000000" pitchFamily="18" charset="-120"/>
                <a:cs typeface="Times New Roman" panose="02020603050405020304" pitchFamily="18" charset="0"/>
              </a:rPr>
              <a:t>and </a:t>
            </a:r>
            <a:r>
              <a:rPr lang="en-US" dirty="0">
                <a:effectLst/>
                <a:ea typeface="Times New Roman" panose="02020603050405020304" pitchFamily="18" charset="0"/>
              </a:rPr>
              <a:t>ensure that all relevant parties are informed of them.</a:t>
            </a:r>
            <a:endParaRPr lang="en-GB" dirty="0">
              <a:ea typeface="Times New Roman" panose="02020603050405020304" pitchFamily="18" charset="0"/>
            </a:endParaRPr>
          </a:p>
          <a:p>
            <a:pPr marL="285750" marR="0" lvl="0" indent="-285750" algn="just">
              <a:spcBef>
                <a:spcPts val="0"/>
              </a:spcBef>
              <a:spcAft>
                <a:spcPts val="600"/>
              </a:spcAft>
              <a:buFont typeface="Arial" panose="020B0604020202020204" pitchFamily="34" charset="0"/>
              <a:buChar char="•"/>
            </a:pPr>
            <a:r>
              <a:rPr lang="en-US" dirty="0">
                <a:effectLst/>
                <a:ea typeface="PMingLiU" panose="02020500000000000000" pitchFamily="18" charset="-120"/>
                <a:cs typeface="Times New Roman" panose="02020603050405020304" pitchFamily="18" charset="0"/>
              </a:rPr>
              <a:t>Designate a single contact person to </a:t>
            </a:r>
            <a:r>
              <a:rPr lang="en-US" b="1" dirty="0">
                <a:solidFill>
                  <a:schemeClr val="accent2"/>
                </a:solidFill>
              </a:rPr>
              <a:t>handle</a:t>
            </a:r>
            <a:r>
              <a:rPr lang="en-US" dirty="0">
                <a:solidFill>
                  <a:schemeClr val="accent2"/>
                </a:solidFill>
              </a:rPr>
              <a:t> </a:t>
            </a:r>
            <a:r>
              <a:rPr lang="en-US" dirty="0">
                <a:effectLst/>
                <a:ea typeface="PMingLiU" panose="02020500000000000000" pitchFamily="18" charset="-120"/>
                <a:cs typeface="Times New Roman" panose="02020603050405020304" pitchFamily="18" charset="0"/>
              </a:rPr>
              <a:t>each complaint, as it can be frustrating for complainants to deal with multiple contacts.</a:t>
            </a:r>
            <a:endParaRPr lang="en-GB" dirty="0">
              <a:ea typeface="PMingLiU" panose="02020500000000000000" pitchFamily="18" charset="-120"/>
              <a:cs typeface="Times New Roman" panose="02020603050405020304" pitchFamily="18" charset="0"/>
            </a:endParaRPr>
          </a:p>
          <a:p>
            <a:pPr marL="285750" marR="0" lvl="0" indent="-285750" algn="just">
              <a:spcBef>
                <a:spcPts val="0"/>
              </a:spcBef>
              <a:spcAft>
                <a:spcPts val="0"/>
              </a:spcAft>
              <a:buFont typeface="Arial" panose="020B0604020202020204" pitchFamily="34" charset="0"/>
              <a:buChar char="•"/>
            </a:pPr>
            <a:r>
              <a:rPr lang="en-US" dirty="0">
                <a:effectLst/>
                <a:ea typeface="Times New Roman" panose="02020603050405020304" pitchFamily="18" charset="0"/>
              </a:rPr>
              <a:t>Keep complainants and respondents </a:t>
            </a:r>
            <a:r>
              <a:rPr lang="en-US" b="1" dirty="0">
                <a:solidFill>
                  <a:schemeClr val="accent2"/>
                </a:solidFill>
                <a:effectLst/>
                <a:ea typeface="Times New Roman" panose="02020603050405020304" pitchFamily="18" charset="0"/>
              </a:rPr>
              <a:t>i</a:t>
            </a:r>
            <a:r>
              <a:rPr lang="en-US" b="1" dirty="0">
                <a:solidFill>
                  <a:schemeClr val="accent2"/>
                </a:solidFill>
              </a:rPr>
              <a:t>nformed.</a:t>
            </a:r>
            <a:endParaRPr lang="en-US" b="1" dirty="0">
              <a:solidFill>
                <a:schemeClr val="accent2"/>
              </a:solidFill>
              <a:sym typeface="Canva Sans"/>
            </a:endParaRPr>
          </a:p>
        </p:txBody>
      </p:sp>
      <p:sp>
        <p:nvSpPr>
          <p:cNvPr id="6" name="Freeform 6"/>
          <p:cNvSpPr/>
          <p:nvPr/>
        </p:nvSpPr>
        <p:spPr>
          <a:xfrm>
            <a:off x="8178800" y="1892590"/>
            <a:ext cx="3633777" cy="2374524"/>
          </a:xfrm>
          <a:custGeom>
            <a:avLst/>
            <a:gdLst/>
            <a:ahLst/>
            <a:cxnLst/>
            <a:rect l="l" t="t" r="r" b="b"/>
            <a:pathLst>
              <a:path w="6012313" h="3940341">
                <a:moveTo>
                  <a:pt x="0" y="0"/>
                </a:moveTo>
                <a:lnTo>
                  <a:pt x="6012313" y="0"/>
                </a:lnTo>
                <a:lnTo>
                  <a:pt x="6012313" y="3940341"/>
                </a:lnTo>
                <a:lnTo>
                  <a:pt x="0" y="3940341"/>
                </a:lnTo>
                <a:lnTo>
                  <a:pt x="0" y="0"/>
                </a:lnTo>
                <a:close/>
              </a:path>
            </a:pathLst>
          </a:custGeom>
          <a:blipFill>
            <a:blip r:embed="rId2"/>
            <a:stretch>
              <a:fillRect/>
            </a:stretch>
          </a:blipFill>
        </p:spPr>
      </p:sp>
      <p:sp>
        <p:nvSpPr>
          <p:cNvPr id="7" name="TextBox 7"/>
          <p:cNvSpPr txBox="1"/>
          <p:nvPr/>
        </p:nvSpPr>
        <p:spPr>
          <a:xfrm>
            <a:off x="1188455" y="957851"/>
            <a:ext cx="7964875" cy="346249"/>
          </a:xfrm>
          <a:prstGeom prst="rect">
            <a:avLst/>
          </a:prstGeom>
        </p:spPr>
        <p:txBody>
          <a:bodyPr wrap="square" lIns="0" tIns="0" rIns="0" bIns="0" rtlCol="0" anchor="t">
            <a:spAutoFit/>
          </a:bodyPr>
          <a:lstStyle/>
          <a:p>
            <a:pPr>
              <a:lnSpc>
                <a:spcPct val="107000"/>
              </a:lnSpc>
              <a:spcBef>
                <a:spcPts val="200"/>
              </a:spcBef>
            </a:pPr>
            <a:r>
              <a:rPr lang="en-US" sz="2200" b="1" dirty="0">
                <a:ea typeface="PMingLiU" panose="02020500000000000000" pitchFamily="18" charset="-120"/>
                <a:cs typeface="Times New Roman" panose="02020603050405020304" pitchFamily="18" charset="0"/>
              </a:rPr>
              <a:t>7. Appropriate Attendance to Feedback and Complaints </a:t>
            </a:r>
            <a:endParaRPr lang="en-GB" sz="2200" b="1" dirty="0">
              <a:ea typeface="PMingLiU" panose="02020500000000000000" pitchFamily="18" charset="-120"/>
              <a:cs typeface="Times New Roman" panose="02020603050405020304" pitchFamily="18" charset="0"/>
            </a:endParaRPr>
          </a:p>
        </p:txBody>
      </p:sp>
      <p:sp>
        <p:nvSpPr>
          <p:cNvPr id="8" name="TextBox 8"/>
          <p:cNvSpPr txBox="1"/>
          <p:nvPr/>
        </p:nvSpPr>
        <p:spPr>
          <a:xfrm>
            <a:off x="1002309" y="5188040"/>
            <a:ext cx="10468570" cy="1701620"/>
          </a:xfrm>
          <a:prstGeom prst="rect">
            <a:avLst/>
          </a:prstGeom>
        </p:spPr>
        <p:txBody>
          <a:bodyPr wrap="square" lIns="0" tIns="0" rIns="0" bIns="0" rtlCol="0" anchor="t">
            <a:spAutoFit/>
          </a:bodyPr>
          <a:lstStyle/>
          <a:p>
            <a:pPr marL="285750" marR="0" lvl="0" indent="-285750" algn="just">
              <a:lnSpc>
                <a:spcPct val="107000"/>
              </a:lnSpc>
              <a:spcBef>
                <a:spcPts val="0"/>
              </a:spcBef>
              <a:spcAft>
                <a:spcPts val="800"/>
              </a:spcAft>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Maintain </a:t>
            </a:r>
            <a:r>
              <a:rPr lang="en-US" b="1" dirty="0">
                <a:solidFill>
                  <a:schemeClr val="accent2"/>
                </a:solidFill>
              </a:rPr>
              <a:t>detailed records </a:t>
            </a:r>
            <a:r>
              <a:rPr lang="en-US" dirty="0">
                <a:effectLst/>
                <a:ea typeface="Times New Roman" panose="02020603050405020304" pitchFamily="18" charset="0"/>
                <a:cs typeface="Times New Roman" panose="02020603050405020304" pitchFamily="18" charset="0"/>
              </a:rPr>
              <a:t>of every complaint received, updating them as actions are taken and including the overall outcome. Ensure these records are </a:t>
            </a:r>
            <a:r>
              <a:rPr lang="en-US" b="1" dirty="0">
                <a:solidFill>
                  <a:schemeClr val="accent2"/>
                </a:solidFill>
              </a:rPr>
              <a:t>monitored for recurring issues. </a:t>
            </a:r>
            <a:endParaRPr lang="en-GB" b="1" dirty="0">
              <a:solidFill>
                <a:schemeClr val="accent2"/>
              </a:solidFill>
            </a:endParaRPr>
          </a:p>
          <a:p>
            <a:pPr marL="285750" marR="0" lvl="0" indent="-285750" algn="just">
              <a:lnSpc>
                <a:spcPct val="107000"/>
              </a:lnSpc>
              <a:spcBef>
                <a:spcPts val="0"/>
              </a:spcBef>
              <a:spcAft>
                <a:spcPts val="800"/>
              </a:spcAft>
              <a:buFont typeface="Arial" panose="020B0604020202020204" pitchFamily="34" charset="0"/>
              <a:buChar char="•"/>
            </a:pPr>
            <a:r>
              <a:rPr lang="en-US" dirty="0">
                <a:effectLst/>
                <a:ea typeface="Times New Roman" panose="02020603050405020304" pitchFamily="18" charset="0"/>
              </a:rPr>
              <a:t>Ensure that the </a:t>
            </a:r>
            <a:r>
              <a:rPr lang="en-US" b="1" dirty="0">
                <a:solidFill>
                  <a:schemeClr val="accent2"/>
                </a:solidFill>
              </a:rPr>
              <a:t>handling process and outcomes are fair</a:t>
            </a:r>
            <a:r>
              <a:rPr lang="en-US" dirty="0">
                <a:effectLst/>
                <a:ea typeface="Times New Roman" panose="02020603050405020304" pitchFamily="18" charset="0"/>
              </a:rPr>
              <a:t>. </a:t>
            </a:r>
            <a:r>
              <a:rPr lang="en-US" dirty="0" err="1">
                <a:effectLst/>
                <a:ea typeface="Times New Roman" panose="02020603050405020304" pitchFamily="18" charset="0"/>
              </a:rPr>
              <a:t>Summarise</a:t>
            </a:r>
            <a:r>
              <a:rPr lang="en-US" dirty="0">
                <a:effectLst/>
                <a:ea typeface="Times New Roman" panose="02020603050405020304" pitchFamily="18" charset="0"/>
              </a:rPr>
              <a:t> the pain points of complaints and use them to </a:t>
            </a:r>
            <a:r>
              <a:rPr lang="en-US" dirty="0">
                <a:effectLst/>
                <a:ea typeface="Times New Roman" panose="02020603050405020304" pitchFamily="18" charset="0"/>
                <a:cs typeface="Times New Roman" panose="02020603050405020304" pitchFamily="18" charset="0"/>
              </a:rPr>
              <a:t>enhance staff training and improve service quality.</a:t>
            </a:r>
            <a:endParaRPr lang="en-GB" dirty="0">
              <a:effectLst/>
              <a:ea typeface="PMingLiU" panose="02020500000000000000" pitchFamily="18" charset="-120"/>
              <a:cs typeface="Times New Roman" panose="02020603050405020304" pitchFamily="18" charset="0"/>
            </a:endParaRPr>
          </a:p>
          <a:p>
            <a:pPr marL="403035" lvl="1" indent="-201517" algn="just">
              <a:lnSpc>
                <a:spcPts val="2613"/>
              </a:lnSpc>
              <a:spcAft>
                <a:spcPts val="667"/>
              </a:spcAft>
              <a:buFont typeface="Arial"/>
              <a:buChar char="•"/>
            </a:pPr>
            <a:endParaRPr lang="en-US" dirty="0">
              <a:solidFill>
                <a:srgbClr val="000000"/>
              </a:solidFill>
              <a:ea typeface="Microsoft JhengHei" panose="020B0604030504040204" pitchFamily="34" charset="-120"/>
              <a:cs typeface="Canva Sans"/>
              <a:sym typeface="Canva Sans"/>
            </a:endParaRPr>
          </a:p>
        </p:txBody>
      </p:sp>
      <p:sp>
        <p:nvSpPr>
          <p:cNvPr id="10" name="Slide Number Placeholder 9">
            <a:extLst>
              <a:ext uri="{FF2B5EF4-FFF2-40B4-BE49-F238E27FC236}">
                <a16:creationId xmlns:a16="http://schemas.microsoft.com/office/drawing/2014/main" id="{1A92B50E-6692-EBE8-7C29-318AE5690A1A}"/>
              </a:ext>
            </a:extLst>
          </p:cNvPr>
          <p:cNvSpPr>
            <a:spLocks noGrp="1"/>
          </p:cNvSpPr>
          <p:nvPr>
            <p:ph type="sldNum" sz="quarter" idx="12"/>
          </p:nvPr>
        </p:nvSpPr>
        <p:spPr/>
        <p:txBody>
          <a:bodyPr/>
          <a:lstStyle/>
          <a:p>
            <a:fld id="{9A5BE717-E9C5-45BB-98B0-2DF601995263}" type="slidenum">
              <a:rPr lang="en-US" smtClean="0"/>
              <a:t>34</a:t>
            </a:fld>
            <a:endParaRPr lang="en-US"/>
          </a:p>
        </p:txBody>
      </p:sp>
      <p:pic>
        <p:nvPicPr>
          <p:cNvPr id="11" name="Picture 10">
            <a:extLst>
              <a:ext uri="{FF2B5EF4-FFF2-40B4-BE49-F238E27FC236}">
                <a16:creationId xmlns:a16="http://schemas.microsoft.com/office/drawing/2014/main" id="{2102343B-1A39-731C-FAA3-77577230A7B7}"/>
              </a:ext>
            </a:extLst>
          </p:cNvPr>
          <p:cNvPicPr>
            <a:picLocks noChangeAspect="1"/>
          </p:cNvPicPr>
          <p:nvPr/>
        </p:nvPicPr>
        <p:blipFill>
          <a:blip r:embed="rId3"/>
          <a:stretch>
            <a:fillRect/>
          </a:stretch>
        </p:blipFill>
        <p:spPr>
          <a:xfrm>
            <a:off x="8178800" y="1126770"/>
            <a:ext cx="3399313" cy="50019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309" y="819150"/>
            <a:ext cx="6363947" cy="630488"/>
            <a:chOff x="0" y="0"/>
            <a:chExt cx="2910115" cy="288310"/>
          </a:xfrm>
        </p:grpSpPr>
        <p:sp>
          <p:nvSpPr>
            <p:cNvPr id="3" name="Freeform 3"/>
            <p:cNvSpPr/>
            <p:nvPr/>
          </p:nvSpPr>
          <p:spPr>
            <a:xfrm>
              <a:off x="0" y="0"/>
              <a:ext cx="2910115" cy="288310"/>
            </a:xfrm>
            <a:custGeom>
              <a:avLst/>
              <a:gdLst/>
              <a:ahLst/>
              <a:cxnLst/>
              <a:rect l="l" t="t" r="r" b="b"/>
              <a:pathLst>
                <a:path w="2910115" h="288310">
                  <a:moveTo>
                    <a:pt x="12165" y="0"/>
                  </a:moveTo>
                  <a:lnTo>
                    <a:pt x="2897950" y="0"/>
                  </a:lnTo>
                  <a:cubicBezTo>
                    <a:pt x="2901176" y="0"/>
                    <a:pt x="2904271" y="1282"/>
                    <a:pt x="2906552" y="3563"/>
                  </a:cubicBezTo>
                  <a:cubicBezTo>
                    <a:pt x="2908833" y="5845"/>
                    <a:pt x="2910115" y="8939"/>
                    <a:pt x="2910115" y="12165"/>
                  </a:cubicBezTo>
                  <a:lnTo>
                    <a:pt x="2910115" y="276145"/>
                  </a:lnTo>
                  <a:cubicBezTo>
                    <a:pt x="2910115" y="279372"/>
                    <a:pt x="2908833" y="282466"/>
                    <a:pt x="2906552" y="284747"/>
                  </a:cubicBezTo>
                  <a:cubicBezTo>
                    <a:pt x="2904271" y="287029"/>
                    <a:pt x="2901176" y="288310"/>
                    <a:pt x="2897950" y="288310"/>
                  </a:cubicBezTo>
                  <a:lnTo>
                    <a:pt x="12165" y="288310"/>
                  </a:lnTo>
                  <a:cubicBezTo>
                    <a:pt x="8939" y="288310"/>
                    <a:pt x="5845" y="287029"/>
                    <a:pt x="3563" y="284747"/>
                  </a:cubicBezTo>
                  <a:cubicBezTo>
                    <a:pt x="1282" y="282466"/>
                    <a:pt x="0" y="279372"/>
                    <a:pt x="0" y="276145"/>
                  </a:cubicBezTo>
                  <a:lnTo>
                    <a:pt x="0" y="12165"/>
                  </a:lnTo>
                  <a:cubicBezTo>
                    <a:pt x="0" y="8939"/>
                    <a:pt x="1282" y="5845"/>
                    <a:pt x="3563" y="3563"/>
                  </a:cubicBezTo>
                  <a:cubicBezTo>
                    <a:pt x="5845" y="1282"/>
                    <a:pt x="8939" y="0"/>
                    <a:pt x="12165" y="0"/>
                  </a:cubicBezTo>
                  <a:close/>
                </a:path>
              </a:pathLst>
            </a:custGeom>
            <a:solidFill>
              <a:srgbClr val="89BE82"/>
            </a:solidFill>
            <a:ln cap="sq">
              <a:noFill/>
              <a:prstDash val="solid"/>
              <a:miter/>
            </a:ln>
          </p:spPr>
        </p:sp>
        <p:sp>
          <p:nvSpPr>
            <p:cNvPr id="4" name="TextBox 4"/>
            <p:cNvSpPr txBox="1"/>
            <p:nvPr/>
          </p:nvSpPr>
          <p:spPr>
            <a:xfrm>
              <a:off x="0" y="-38100"/>
              <a:ext cx="2910115" cy="326410"/>
            </a:xfrm>
            <a:prstGeom prst="rect">
              <a:avLst/>
            </a:prstGeom>
          </p:spPr>
          <p:txBody>
            <a:bodyPr lIns="33867" tIns="33867" rIns="33867" bIns="33867" rtlCol="0" anchor="ctr"/>
            <a:lstStyle/>
            <a:p>
              <a:pPr algn="ctr">
                <a:lnSpc>
                  <a:spcPts val="1773"/>
                </a:lnSpc>
              </a:pPr>
              <a:endParaRPr sz="1200">
                <a:latin typeface="Microsoft JhengHei" panose="020B0604030504040204" pitchFamily="34" charset="-120"/>
                <a:ea typeface="Microsoft JhengHei" panose="020B0604030504040204" pitchFamily="34" charset="-120"/>
              </a:endParaRPr>
            </a:p>
          </p:txBody>
        </p:sp>
      </p:grpSp>
      <p:sp>
        <p:nvSpPr>
          <p:cNvPr id="5" name="TextBox 5"/>
          <p:cNvSpPr txBox="1"/>
          <p:nvPr/>
        </p:nvSpPr>
        <p:spPr>
          <a:xfrm>
            <a:off x="1057991" y="1720913"/>
            <a:ext cx="10017446" cy="5107296"/>
          </a:xfrm>
          <a:prstGeom prst="rect">
            <a:avLst/>
          </a:prstGeom>
        </p:spPr>
        <p:txBody>
          <a:bodyPr wrap="square" lIns="0" tIns="0" rIns="0" bIns="0" rtlCol="0" anchor="t">
            <a:spAutoFit/>
          </a:bodyPr>
          <a:lstStyle/>
          <a:p>
            <a:pPr marL="342900" marR="0" indent="-342900" algn="just">
              <a:lnSpc>
                <a:spcPct val="107000"/>
              </a:lnSpc>
              <a:spcBef>
                <a:spcPts val="0"/>
              </a:spcBef>
              <a:spcAft>
                <a:spcPts val="1800"/>
              </a:spcAft>
              <a:buFont typeface="Arial" panose="020B0604020202020204" pitchFamily="34" charset="0"/>
              <a:buChar char="•"/>
            </a:pPr>
            <a:r>
              <a:rPr lang="en-US" sz="2000" b="1" dirty="0">
                <a:solidFill>
                  <a:schemeClr val="accent2"/>
                </a:solidFill>
                <a:effectLst/>
                <a:ea typeface="PMingLiU" panose="02020500000000000000" pitchFamily="18" charset="-120"/>
                <a:cs typeface="Times New Roman" panose="02020603050405020304" pitchFamily="18" charset="0"/>
              </a:rPr>
              <a:t>Service providers and managers of premises should </a:t>
            </a:r>
            <a:r>
              <a:rPr lang="en-US" sz="2000" b="1" dirty="0" err="1">
                <a:solidFill>
                  <a:schemeClr val="accent2"/>
                </a:solidFill>
                <a:effectLst/>
                <a:ea typeface="PMingLiU" panose="02020500000000000000" pitchFamily="18" charset="-120"/>
                <a:cs typeface="Times New Roman" panose="02020603050405020304" pitchFamily="18" charset="0"/>
              </a:rPr>
              <a:t>utilise</a:t>
            </a:r>
            <a:r>
              <a:rPr lang="en-US" sz="2000" b="1" dirty="0">
                <a:solidFill>
                  <a:schemeClr val="accent2"/>
                </a:solidFill>
                <a:effectLst/>
                <a:ea typeface="PMingLiU" panose="02020500000000000000" pitchFamily="18" charset="-120"/>
                <a:cs typeface="Times New Roman" panose="02020603050405020304" pitchFamily="18" charset="0"/>
              </a:rPr>
              <a:t> these tools to improve accessibility and broaden their customer base.</a:t>
            </a:r>
            <a:endParaRPr lang="en-GB" sz="2000" b="1" dirty="0">
              <a:solidFill>
                <a:schemeClr val="accent2"/>
              </a:solidFill>
              <a:effectLst/>
              <a:ea typeface="PMingLiU" panose="02020500000000000000" pitchFamily="18" charset="-120"/>
              <a:cs typeface="Times New Roman" panose="02020603050405020304" pitchFamily="18" charset="0"/>
            </a:endParaRPr>
          </a:p>
          <a:p>
            <a:pPr marL="0" marR="0" algn="just">
              <a:lnSpc>
                <a:spcPct val="107000"/>
              </a:lnSpc>
              <a:spcBef>
                <a:spcPts val="0"/>
              </a:spcBef>
              <a:spcAft>
                <a:spcPts val="800"/>
              </a:spcAft>
            </a:pPr>
            <a:r>
              <a:rPr lang="en-US" sz="2000" b="1" dirty="0">
                <a:effectLst/>
                <a:ea typeface="Times New Roman" panose="02020603050405020304" pitchFamily="18" charset="0"/>
                <a:cs typeface="Times New Roman" panose="02020603050405020304" pitchFamily="18" charset="0"/>
              </a:rPr>
              <a:t>Key Innovations and Applications:</a:t>
            </a:r>
            <a:endParaRPr lang="en-GB" sz="2000" dirty="0">
              <a:ea typeface="PMingLiU" panose="02020500000000000000" pitchFamily="18" charset="-120"/>
              <a:cs typeface="Times New Roman" panose="02020603050405020304" pitchFamily="18" charset="0"/>
            </a:endParaRPr>
          </a:p>
          <a:p>
            <a:pPr marL="342900" marR="0" indent="-342900" algn="just">
              <a:lnSpc>
                <a:spcPct val="107000"/>
              </a:lnSpc>
              <a:spcBef>
                <a:spcPts val="0"/>
              </a:spcBef>
              <a:spcAft>
                <a:spcPts val="800"/>
              </a:spcAft>
              <a:buFont typeface="Arial" panose="020B0604020202020204" pitchFamily="34" charset="0"/>
              <a:buChar char="•"/>
            </a:pPr>
            <a:r>
              <a:rPr lang="en-US" sz="2000" b="1" dirty="0">
                <a:effectLst/>
                <a:ea typeface="Times New Roman" panose="02020603050405020304" pitchFamily="18" charset="0"/>
              </a:rPr>
              <a:t>Communication</a:t>
            </a:r>
            <a:r>
              <a:rPr lang="en-US" sz="2000" dirty="0">
                <a:effectLst/>
                <a:ea typeface="Times New Roman" panose="02020603050405020304" pitchFamily="18" charset="0"/>
              </a:rPr>
              <a:t>: Screen readers </a:t>
            </a:r>
            <a:r>
              <a:rPr lang="en-US" sz="2000" dirty="0" err="1">
                <a:effectLst/>
                <a:ea typeface="Times New Roman" panose="02020603050405020304" pitchFamily="18" charset="0"/>
              </a:rPr>
              <a:t>vocalise</a:t>
            </a:r>
            <a:r>
              <a:rPr lang="en-US" sz="2000" dirty="0">
                <a:effectLst/>
                <a:ea typeface="Times New Roman" panose="02020603050405020304" pitchFamily="18" charset="0"/>
              </a:rPr>
              <a:t> digital information for persons with visual impairments, facilitating their access to information.</a:t>
            </a:r>
          </a:p>
          <a:p>
            <a:pPr marL="342900" marR="0" indent="-342900" algn="just">
              <a:lnSpc>
                <a:spcPct val="107000"/>
              </a:lnSpc>
              <a:spcBef>
                <a:spcPts val="0"/>
              </a:spcBef>
              <a:spcAft>
                <a:spcPts val="800"/>
              </a:spcAft>
              <a:buFont typeface="Arial" panose="020B0604020202020204" pitchFamily="34" charset="0"/>
              <a:buChar char="•"/>
            </a:pPr>
            <a:r>
              <a:rPr lang="en-US" sz="2000" b="1" dirty="0">
                <a:effectLst/>
                <a:ea typeface="Times New Roman" panose="02020603050405020304" pitchFamily="18" charset="0"/>
                <a:cs typeface="Times New Roman" panose="02020603050405020304" pitchFamily="18" charset="0"/>
              </a:rPr>
              <a:t>Media and Entertainment</a:t>
            </a:r>
            <a:r>
              <a:rPr lang="en-US" sz="2000" dirty="0">
                <a:effectLst/>
                <a:ea typeface="Times New Roman" panose="02020603050405020304" pitchFamily="18" charset="0"/>
                <a:cs typeface="Times New Roman" panose="02020603050405020304" pitchFamily="18" charset="0"/>
              </a:rPr>
              <a:t>: Closed captions, subtitles, and audio descriptions make television </a:t>
            </a:r>
            <a:r>
              <a:rPr lang="en-US" sz="2000" dirty="0" err="1">
                <a:effectLst/>
                <a:ea typeface="Times New Roman" panose="02020603050405020304" pitchFamily="18" charset="0"/>
                <a:cs typeface="Times New Roman" panose="02020603050405020304" pitchFamily="18" charset="0"/>
              </a:rPr>
              <a:t>programmes</a:t>
            </a:r>
            <a:r>
              <a:rPr lang="en-US" sz="2000" dirty="0">
                <a:effectLst/>
                <a:ea typeface="Times New Roman" panose="02020603050405020304" pitchFamily="18" charset="0"/>
                <a:cs typeface="Times New Roman" panose="02020603050405020304" pitchFamily="18" charset="0"/>
              </a:rPr>
              <a:t> and films accessible to audiences with hearing or visual impairments.</a:t>
            </a:r>
            <a:endParaRPr lang="en-GB" sz="2000" dirty="0">
              <a:ea typeface="PMingLiU" panose="02020500000000000000" pitchFamily="18" charset="-120"/>
              <a:cs typeface="Times New Roman" panose="02020603050405020304" pitchFamily="18" charset="0"/>
            </a:endParaRPr>
          </a:p>
          <a:p>
            <a:pPr marL="342900" marR="0" indent="-342900" algn="just">
              <a:lnSpc>
                <a:spcPct val="107000"/>
              </a:lnSpc>
              <a:spcBef>
                <a:spcPts val="0"/>
              </a:spcBef>
              <a:spcAft>
                <a:spcPts val="800"/>
              </a:spcAft>
              <a:buFont typeface="Arial" panose="020B0604020202020204" pitchFamily="34" charset="0"/>
              <a:buChar char="•"/>
            </a:pPr>
            <a:r>
              <a:rPr lang="en-US" sz="2000" b="1" dirty="0">
                <a:effectLst/>
                <a:ea typeface="Times New Roman" panose="02020603050405020304" pitchFamily="18" charset="0"/>
              </a:rPr>
              <a:t>Arts and Culture</a:t>
            </a:r>
            <a:r>
              <a:rPr lang="en-US" sz="2000" dirty="0">
                <a:effectLst/>
                <a:ea typeface="Times New Roman" panose="02020603050405020304" pitchFamily="18" charset="0"/>
              </a:rPr>
              <a:t>: </a:t>
            </a:r>
            <a:r>
              <a:rPr lang="en-US" sz="2000" dirty="0">
                <a:ea typeface="Times New Roman" panose="02020603050405020304" pitchFamily="18" charset="0"/>
                <a:cs typeface="Times New Roman" panose="02020603050405020304" pitchFamily="18" charset="0"/>
              </a:rPr>
              <a:t>V</a:t>
            </a:r>
            <a:r>
              <a:rPr lang="en-US" sz="2000" dirty="0">
                <a:effectLst/>
                <a:ea typeface="Times New Roman" panose="02020603050405020304" pitchFamily="18" charset="0"/>
                <a:cs typeface="Times New Roman" panose="02020603050405020304" pitchFamily="18" charset="0"/>
              </a:rPr>
              <a:t>irtual reality can create immersive experiences that enable wheelchair users to explore environments that may not be physically accessible to them. </a:t>
            </a:r>
            <a:endParaRPr lang="en-GB" sz="2000" dirty="0">
              <a:ea typeface="PMingLiU" panose="02020500000000000000" pitchFamily="18" charset="-120"/>
              <a:cs typeface="Times New Roman" panose="02020603050405020304" pitchFamily="18" charset="0"/>
            </a:endParaRPr>
          </a:p>
          <a:p>
            <a:pPr marL="342900" marR="0" indent="-342900" algn="just">
              <a:lnSpc>
                <a:spcPct val="107000"/>
              </a:lnSpc>
              <a:spcBef>
                <a:spcPts val="0"/>
              </a:spcBef>
              <a:spcAft>
                <a:spcPts val="800"/>
              </a:spcAft>
              <a:buFont typeface="Arial" panose="020B0604020202020204" pitchFamily="34" charset="0"/>
              <a:buChar char="•"/>
            </a:pPr>
            <a:r>
              <a:rPr lang="en-US" sz="2000" b="1" dirty="0">
                <a:effectLst/>
                <a:ea typeface="Times New Roman" panose="02020603050405020304" pitchFamily="18" charset="0"/>
              </a:rPr>
              <a:t>Sports Inclusion: </a:t>
            </a:r>
            <a:r>
              <a:rPr lang="en-US" sz="2000" dirty="0">
                <a:effectLst/>
                <a:ea typeface="Times New Roman" panose="02020603050405020304" pitchFamily="18" charset="0"/>
                <a:cs typeface="Times New Roman" panose="02020603050405020304" pitchFamily="18" charset="0"/>
              </a:rPr>
              <a:t>Technologies such as vision pads enhance the experience for </a:t>
            </a:r>
            <a:r>
              <a:rPr lang="en-US" sz="2000" dirty="0">
                <a:effectLst/>
                <a:ea typeface="Times New Roman" panose="02020603050405020304" pitchFamily="18" charset="0"/>
              </a:rPr>
              <a:t>persons with visual impairments</a:t>
            </a:r>
            <a:r>
              <a:rPr lang="en-US" sz="2000" dirty="0">
                <a:effectLst/>
                <a:ea typeface="Times New Roman" panose="02020603050405020304" pitchFamily="18" charset="0"/>
                <a:cs typeface="Times New Roman" panose="02020603050405020304" pitchFamily="18" charset="0"/>
              </a:rPr>
              <a:t> by providing real-time updates during sporting events or activities.</a:t>
            </a:r>
            <a:endParaRPr lang="en-GB" sz="2000" dirty="0">
              <a:effectLst/>
              <a:ea typeface="PMingLiU" panose="02020500000000000000" pitchFamily="18" charset="-120"/>
              <a:cs typeface="Times New Roman" panose="02020603050405020304" pitchFamily="18" charset="0"/>
            </a:endParaRPr>
          </a:p>
          <a:p>
            <a:pPr marL="403031" lvl="1" indent="-201515" algn="just">
              <a:lnSpc>
                <a:spcPts val="2613"/>
              </a:lnSpc>
              <a:spcAft>
                <a:spcPts val="667"/>
              </a:spcAft>
              <a:buFont typeface="Arial"/>
              <a:buChar char="•"/>
            </a:pPr>
            <a:endParaRPr lang="en-US" sz="2000" dirty="0">
              <a:solidFill>
                <a:srgbClr val="000000"/>
              </a:solidFill>
              <a:ea typeface="Microsoft JhengHei" panose="020B0604030504040204" pitchFamily="34" charset="-120"/>
              <a:cs typeface="Canva Sans"/>
              <a:sym typeface="Canva Sans"/>
            </a:endParaRPr>
          </a:p>
          <a:p>
            <a:pPr algn="just">
              <a:lnSpc>
                <a:spcPts val="2613"/>
              </a:lnSpc>
              <a:spcAft>
                <a:spcPts val="667"/>
              </a:spcAft>
            </a:pPr>
            <a:endParaRPr lang="en-US" sz="2000" dirty="0">
              <a:solidFill>
                <a:srgbClr val="000000"/>
              </a:solidFill>
              <a:ea typeface="Microsoft JhengHei" panose="020B0604030504040204" pitchFamily="34" charset="-120"/>
              <a:cs typeface="Canva Sans"/>
              <a:sym typeface="Canva Sans"/>
            </a:endParaRPr>
          </a:p>
        </p:txBody>
      </p:sp>
      <p:sp>
        <p:nvSpPr>
          <p:cNvPr id="6" name="TextBox 6"/>
          <p:cNvSpPr txBox="1"/>
          <p:nvPr/>
        </p:nvSpPr>
        <p:spPr>
          <a:xfrm>
            <a:off x="1291148" y="929858"/>
            <a:ext cx="5576183" cy="409086"/>
          </a:xfrm>
          <a:prstGeom prst="rect">
            <a:avLst/>
          </a:prstGeom>
        </p:spPr>
        <p:txBody>
          <a:bodyPr wrap="square" lIns="0" tIns="0" rIns="0" bIns="0" rtlCol="0" anchor="t">
            <a:spAutoFit/>
          </a:bodyPr>
          <a:lstStyle/>
          <a:p>
            <a:pPr>
              <a:lnSpc>
                <a:spcPct val="107000"/>
              </a:lnSpc>
              <a:spcBef>
                <a:spcPts val="200"/>
              </a:spcBef>
            </a:pPr>
            <a:r>
              <a:rPr lang="en-US" sz="2600" b="1" dirty="0">
                <a:ea typeface="PMingLiU" panose="02020500000000000000" pitchFamily="18" charset="-120"/>
                <a:cs typeface="Times New Roman" panose="02020603050405020304" pitchFamily="18" charset="0"/>
              </a:rPr>
              <a:t>8.  Make Use of Assistive Technology </a:t>
            </a:r>
            <a:endParaRPr lang="en-GB" sz="2600" b="1" dirty="0">
              <a:ea typeface="PMingLiU" panose="02020500000000000000" pitchFamily="18" charset="-12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E6A6AF5-86CC-F5FB-F89D-434EF4F33249}"/>
              </a:ext>
            </a:extLst>
          </p:cNvPr>
          <p:cNvSpPr>
            <a:spLocks noGrp="1"/>
          </p:cNvSpPr>
          <p:nvPr>
            <p:ph type="sldNum" sz="quarter" idx="12"/>
          </p:nvPr>
        </p:nvSpPr>
        <p:spPr/>
        <p:txBody>
          <a:bodyPr/>
          <a:lstStyle/>
          <a:p>
            <a:fld id="{9A5BE717-E9C5-45BB-98B0-2DF601995263}"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20889" y="2662808"/>
            <a:ext cx="3342850" cy="2635903"/>
          </a:xfrm>
          <a:custGeom>
            <a:avLst/>
            <a:gdLst/>
            <a:ahLst/>
            <a:cxnLst/>
            <a:rect l="l" t="t" r="r" b="b"/>
            <a:pathLst>
              <a:path w="5014275" h="3953854">
                <a:moveTo>
                  <a:pt x="0" y="0"/>
                </a:moveTo>
                <a:lnTo>
                  <a:pt x="5014274" y="0"/>
                </a:lnTo>
                <a:lnTo>
                  <a:pt x="5014274" y="3953854"/>
                </a:lnTo>
                <a:lnTo>
                  <a:pt x="0" y="3953854"/>
                </a:lnTo>
                <a:lnTo>
                  <a:pt x="0" y="0"/>
                </a:lnTo>
                <a:close/>
              </a:path>
            </a:pathLst>
          </a:custGeom>
          <a:blipFill>
            <a:blip r:embed="rId2"/>
            <a:stretch>
              <a:fillRect/>
            </a:stretch>
          </a:blipFill>
        </p:spPr>
      </p:sp>
      <p:sp>
        <p:nvSpPr>
          <p:cNvPr id="4" name="Freeform 4"/>
          <p:cNvSpPr/>
          <p:nvPr/>
        </p:nvSpPr>
        <p:spPr>
          <a:xfrm>
            <a:off x="6535358" y="1138336"/>
            <a:ext cx="4235753" cy="3263286"/>
          </a:xfrm>
          <a:custGeom>
            <a:avLst/>
            <a:gdLst/>
            <a:ahLst/>
            <a:cxnLst/>
            <a:rect l="l" t="t" r="r" b="b"/>
            <a:pathLst>
              <a:path w="7116034" h="5337026">
                <a:moveTo>
                  <a:pt x="0" y="0"/>
                </a:moveTo>
                <a:lnTo>
                  <a:pt x="7116035" y="0"/>
                </a:lnTo>
                <a:lnTo>
                  <a:pt x="7116035" y="5337026"/>
                </a:lnTo>
                <a:lnTo>
                  <a:pt x="0" y="5337026"/>
                </a:lnTo>
                <a:lnTo>
                  <a:pt x="0" y="0"/>
                </a:lnTo>
                <a:close/>
              </a:path>
            </a:pathLst>
          </a:custGeom>
          <a:blipFill>
            <a:blip r:embed="rId3"/>
            <a:stretch>
              <a:fillRect/>
            </a:stretch>
          </a:blipFill>
        </p:spPr>
      </p:sp>
      <p:sp>
        <p:nvSpPr>
          <p:cNvPr id="5" name="TextBox 5"/>
          <p:cNvSpPr txBox="1"/>
          <p:nvPr/>
        </p:nvSpPr>
        <p:spPr>
          <a:xfrm>
            <a:off x="766914" y="1349273"/>
            <a:ext cx="5133143" cy="1208023"/>
          </a:xfrm>
          <a:prstGeom prst="rect">
            <a:avLst/>
          </a:prstGeom>
        </p:spPr>
        <p:txBody>
          <a:bodyPr lIns="0" tIns="0" rIns="0" bIns="0" rtlCol="0" anchor="t">
            <a:spAutoFit/>
          </a:bodyPr>
          <a:lstStyle/>
          <a:p>
            <a:pPr marL="401339" lvl="1" indent="-228611" algn="just">
              <a:lnSpc>
                <a:spcPts val="2399"/>
              </a:lnSpc>
              <a:spcAft>
                <a:spcPts val="400"/>
              </a:spcAft>
              <a:buFont typeface="Wingdings" panose="05000000000000000000" pitchFamily="2" charset="2"/>
              <a:buChar char="ü"/>
            </a:pPr>
            <a:r>
              <a:rPr lang="en-US" dirty="0">
                <a:cs typeface="Times New Roman" panose="02020603050405020304" pitchFamily="18" charset="0"/>
              </a:rPr>
              <a:t>A handheld device with haptic feedback that enables PVIs to “feel” football games. It uses a small magnetic ring to guide the user’s finger around the tablet.</a:t>
            </a:r>
            <a:endParaRPr lang="en-US" dirty="0">
              <a:cs typeface="Times New Roman" panose="02020603050405020304" pitchFamily="18" charset="0"/>
              <a:sym typeface="DM Sans"/>
            </a:endParaRPr>
          </a:p>
        </p:txBody>
      </p:sp>
      <p:sp>
        <p:nvSpPr>
          <p:cNvPr id="6" name="TextBox 6"/>
          <p:cNvSpPr txBox="1"/>
          <p:nvPr/>
        </p:nvSpPr>
        <p:spPr>
          <a:xfrm>
            <a:off x="5290462" y="4570764"/>
            <a:ext cx="6540759" cy="1522853"/>
          </a:xfrm>
          <a:prstGeom prst="rect">
            <a:avLst/>
          </a:prstGeom>
        </p:spPr>
        <p:txBody>
          <a:bodyPr wrap="square" lIns="0" tIns="0" rIns="0" bIns="0" rtlCol="0" anchor="t">
            <a:spAutoFit/>
          </a:bodyPr>
          <a:lstStyle/>
          <a:p>
            <a:pPr marL="401339" marR="0" lvl="1" indent="-228611" algn="just">
              <a:lnSpc>
                <a:spcPts val="2399"/>
              </a:lnSpc>
              <a:spcBef>
                <a:spcPts val="0"/>
              </a:spcBef>
              <a:spcAft>
                <a:spcPts val="400"/>
              </a:spcAft>
              <a:buFont typeface="Wingdings" panose="05000000000000000000" pitchFamily="2" charset="2"/>
              <a:buChar char="ü"/>
            </a:pPr>
            <a:r>
              <a:rPr lang="en-US" dirty="0">
                <a:cs typeface="Times New Roman" panose="02020603050405020304" pitchFamily="18" charset="0"/>
              </a:rPr>
              <a:t>A concert provided vibration vests for audience members with hearing impairments, allowing them to feel the music’s vibrations. It also offered theatrical interpretation that conveyed the content of the songs, the mood of the lyrics, and even the rhythm and emotion of the music.</a:t>
            </a:r>
            <a:endParaRPr lang="en-GB" dirty="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048F98-B9A0-4E2E-31BF-64B1CBB073A6}"/>
              </a:ext>
            </a:extLst>
          </p:cNvPr>
          <p:cNvSpPr>
            <a:spLocks noGrp="1"/>
          </p:cNvSpPr>
          <p:nvPr>
            <p:ph type="sldNum" sz="quarter" idx="12"/>
          </p:nvPr>
        </p:nvSpPr>
        <p:spPr/>
        <p:txBody>
          <a:bodyPr/>
          <a:lstStyle/>
          <a:p>
            <a:fld id="{9A5BE717-E9C5-45BB-98B0-2DF601995263}" type="slidenum">
              <a:rPr lang="en-US" smtClean="0"/>
              <a:t>36</a:t>
            </a:fld>
            <a:endParaRPr lang="en-US"/>
          </a:p>
        </p:txBody>
      </p:sp>
      <p:pic>
        <p:nvPicPr>
          <p:cNvPr id="8" name="Picture 7">
            <a:extLst>
              <a:ext uri="{FF2B5EF4-FFF2-40B4-BE49-F238E27FC236}">
                <a16:creationId xmlns:a16="http://schemas.microsoft.com/office/drawing/2014/main" id="{986F9AF0-8758-8D82-B792-0DBE139843EE}"/>
              </a:ext>
            </a:extLst>
          </p:cNvPr>
          <p:cNvPicPr>
            <a:picLocks noChangeAspect="1"/>
          </p:cNvPicPr>
          <p:nvPr/>
        </p:nvPicPr>
        <p:blipFill>
          <a:blip r:embed="rId4"/>
          <a:stretch>
            <a:fillRect/>
          </a:stretch>
        </p:blipFill>
        <p:spPr>
          <a:xfrm>
            <a:off x="914401" y="555759"/>
            <a:ext cx="3959149" cy="58257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8072266" y="4587251"/>
            <a:ext cx="2564996" cy="854145"/>
          </a:xfrm>
          <a:prstGeom prst="rect">
            <a:avLst/>
          </a:prstGeom>
        </p:spPr>
        <p:txBody>
          <a:bodyPr wrap="square" lIns="0" tIns="0" rIns="0" bIns="0" rtlCol="0" anchor="t">
            <a:spAutoFit/>
          </a:bodyPr>
          <a:lstStyle/>
          <a:p>
            <a:pPr algn="ctr">
              <a:lnSpc>
                <a:spcPts val="3500"/>
              </a:lnSpc>
              <a:spcBef>
                <a:spcPct val="0"/>
              </a:spcBef>
            </a:pPr>
            <a:r>
              <a:rPr lang="en-US" sz="2333" b="1" dirty="0">
                <a:solidFill>
                  <a:srgbClr val="000000"/>
                </a:solidFill>
                <a:latin typeface="Microsoft JhengHei" panose="020B0604030504040204" pitchFamily="34" charset="-120"/>
                <a:ea typeface="Microsoft JhengHei" panose="020B0604030504040204" pitchFamily="34" charset="-120"/>
                <a:cs typeface="DM Sans Bold"/>
                <a:sym typeface="DM Sans Bold"/>
              </a:rPr>
              <a:t>Self-Assessment Checklist </a:t>
            </a:r>
          </a:p>
        </p:txBody>
      </p:sp>
      <p:sp>
        <p:nvSpPr>
          <p:cNvPr id="6" name="TextBox 6"/>
          <p:cNvSpPr txBox="1"/>
          <p:nvPr/>
        </p:nvSpPr>
        <p:spPr>
          <a:xfrm>
            <a:off x="3113494" y="4709036"/>
            <a:ext cx="1589507" cy="405304"/>
          </a:xfrm>
          <a:prstGeom prst="rect">
            <a:avLst/>
          </a:prstGeom>
        </p:spPr>
        <p:txBody>
          <a:bodyPr wrap="square" lIns="0" tIns="0" rIns="0" bIns="0" rtlCol="0" anchor="t">
            <a:spAutoFit/>
          </a:bodyPr>
          <a:lstStyle/>
          <a:p>
            <a:pPr algn="ctr">
              <a:lnSpc>
                <a:spcPts val="3500"/>
              </a:lnSpc>
              <a:spcBef>
                <a:spcPct val="0"/>
              </a:spcBef>
            </a:pPr>
            <a:r>
              <a:rPr lang="en-US" sz="2333" b="1" dirty="0">
                <a:solidFill>
                  <a:srgbClr val="000000"/>
                </a:solidFill>
                <a:latin typeface="Microsoft JhengHei" panose="020B0604030504040204" pitchFamily="34" charset="-120"/>
                <a:ea typeface="Microsoft JhengHei" panose="020B0604030504040204" pitchFamily="34" charset="-120"/>
                <a:cs typeface="DM Sans Bold"/>
                <a:sym typeface="DM Sans Bold"/>
              </a:rPr>
              <a:t>Full Guide</a:t>
            </a:r>
          </a:p>
        </p:txBody>
      </p:sp>
      <p:sp>
        <p:nvSpPr>
          <p:cNvPr id="10" name="Slide Number Placeholder 9">
            <a:extLst>
              <a:ext uri="{FF2B5EF4-FFF2-40B4-BE49-F238E27FC236}">
                <a16:creationId xmlns:a16="http://schemas.microsoft.com/office/drawing/2014/main" id="{F909280F-2F4A-803C-8053-5F51D0308D48}"/>
              </a:ext>
            </a:extLst>
          </p:cNvPr>
          <p:cNvSpPr>
            <a:spLocks noGrp="1"/>
          </p:cNvSpPr>
          <p:nvPr>
            <p:ph type="sldNum" sz="quarter" idx="12"/>
          </p:nvPr>
        </p:nvSpPr>
        <p:spPr/>
        <p:txBody>
          <a:bodyPr/>
          <a:lstStyle/>
          <a:p>
            <a:fld id="{9A5BE717-E9C5-45BB-98B0-2DF601995263}" type="slidenum">
              <a:rPr lang="en-US" smtClean="0"/>
              <a:t>37</a:t>
            </a:fld>
            <a:endParaRPr lang="en-US"/>
          </a:p>
        </p:txBody>
      </p:sp>
      <p:pic>
        <p:nvPicPr>
          <p:cNvPr id="12" name="Picture 11">
            <a:extLst>
              <a:ext uri="{FF2B5EF4-FFF2-40B4-BE49-F238E27FC236}">
                <a16:creationId xmlns:a16="http://schemas.microsoft.com/office/drawing/2014/main" id="{BDE4B149-1968-B046-DB2C-6C5E5855EC1C}"/>
              </a:ext>
            </a:extLst>
          </p:cNvPr>
          <p:cNvPicPr>
            <a:picLocks noChangeAspect="1"/>
          </p:cNvPicPr>
          <p:nvPr/>
        </p:nvPicPr>
        <p:blipFill>
          <a:blip r:embed="rId2"/>
          <a:stretch>
            <a:fillRect/>
          </a:stretch>
        </p:blipFill>
        <p:spPr>
          <a:xfrm>
            <a:off x="7841732" y="1548882"/>
            <a:ext cx="2795530" cy="2732495"/>
          </a:xfrm>
          <a:prstGeom prst="rect">
            <a:avLst/>
          </a:prstGeom>
        </p:spPr>
      </p:pic>
      <p:pic>
        <p:nvPicPr>
          <p:cNvPr id="14" name="Picture 13" descr="A qr code on a white background&#10;&#10;AI-generated content may be incorrect.">
            <a:extLst>
              <a:ext uri="{FF2B5EF4-FFF2-40B4-BE49-F238E27FC236}">
                <a16:creationId xmlns:a16="http://schemas.microsoft.com/office/drawing/2014/main" id="{97CD26C1-4330-531F-E269-34B3F244D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121" y="1548882"/>
            <a:ext cx="3060441" cy="306044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B1D6-AB1B-BB5B-C2AC-5AB73AFFBE56}"/>
              </a:ext>
            </a:extLst>
          </p:cNvPr>
          <p:cNvSpPr>
            <a:spLocks noGrp="1"/>
          </p:cNvSpPr>
          <p:nvPr>
            <p:ph type="title"/>
          </p:nvPr>
        </p:nvSpPr>
        <p:spPr/>
        <p:txBody>
          <a:bodyPr/>
          <a:lstStyle/>
          <a:p>
            <a:r>
              <a:rPr lang="en-GB" altLang="zh-TW" b="1" dirty="0">
                <a:solidFill>
                  <a:schemeClr val="bg1"/>
                </a:solidFill>
                <a:latin typeface="Microsoft JhengHei" panose="020B0604030504040204" pitchFamily="34" charset="-120"/>
                <a:ea typeface="Microsoft JhengHei" panose="020B0604030504040204" pitchFamily="34" charset="-120"/>
              </a:rPr>
              <a:t>UDAS</a:t>
            </a:r>
            <a:r>
              <a:rPr lang="zh-TW" altLang="en-US" b="1" dirty="0">
                <a:solidFill>
                  <a:schemeClr val="bg1"/>
                </a:solidFill>
                <a:latin typeface="Microsoft JhengHei" panose="020B0604030504040204" pitchFamily="34" charset="-120"/>
                <a:ea typeface="Microsoft JhengHei" panose="020B0604030504040204" pitchFamily="34" charset="-120"/>
              </a:rPr>
              <a:t>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r>
              <a:rPr lang="en-GB" altLang="zh-TW" b="1" dirty="0">
                <a:solidFill>
                  <a:srgbClr val="FFC000"/>
                </a:solidFill>
                <a:latin typeface="Microsoft JhengHei" panose="020B0604030504040204" pitchFamily="34" charset="-120"/>
                <a:ea typeface="Microsoft JhengHei" panose="020B0604030504040204" pitchFamily="34" charset="-120"/>
              </a:rPr>
              <a:t>Tips</a:t>
            </a:r>
            <a:endParaRPr lang="en-GB" dirty="0">
              <a:solidFill>
                <a:srgbClr val="FFC000"/>
              </a:solidFill>
            </a:endParaRPr>
          </a:p>
        </p:txBody>
      </p:sp>
      <p:grpSp>
        <p:nvGrpSpPr>
          <p:cNvPr id="20" name="Group 13">
            <a:extLst>
              <a:ext uri="{FF2B5EF4-FFF2-40B4-BE49-F238E27FC236}">
                <a16:creationId xmlns:a16="http://schemas.microsoft.com/office/drawing/2014/main" id="{1C8AFF6B-DF00-F719-3BD6-E9A4E485BC26}"/>
              </a:ext>
            </a:extLst>
          </p:cNvPr>
          <p:cNvGrpSpPr>
            <a:grpSpLocks noChangeAspect="1"/>
          </p:cNvGrpSpPr>
          <p:nvPr/>
        </p:nvGrpSpPr>
        <p:grpSpPr>
          <a:xfrm>
            <a:off x="1166233" y="2036622"/>
            <a:ext cx="8930268" cy="4367899"/>
            <a:chOff x="0" y="0"/>
            <a:chExt cx="5886996" cy="2879395"/>
          </a:xfrm>
        </p:grpSpPr>
        <p:sp>
          <p:nvSpPr>
            <p:cNvPr id="21" name="Freeform 14">
              <a:extLst>
                <a:ext uri="{FF2B5EF4-FFF2-40B4-BE49-F238E27FC236}">
                  <a16:creationId xmlns:a16="http://schemas.microsoft.com/office/drawing/2014/main" id="{65AEB5C8-D905-9435-DAA6-FE03A1562146}"/>
                </a:ext>
              </a:extLst>
            </p:cNvPr>
            <p:cNvSpPr/>
            <p:nvPr/>
          </p:nvSpPr>
          <p:spPr>
            <a:xfrm>
              <a:off x="63500" y="63500"/>
              <a:ext cx="5759958" cy="639064"/>
            </a:xfrm>
            <a:custGeom>
              <a:avLst/>
              <a:gdLst/>
              <a:ahLst/>
              <a:cxnLst/>
              <a:rect l="l" t="t" r="r" b="b"/>
              <a:pathLst>
                <a:path w="5759958" h="639064">
                  <a:moveTo>
                    <a:pt x="152400" y="0"/>
                  </a:moveTo>
                  <a:cubicBezTo>
                    <a:pt x="68199" y="0"/>
                    <a:pt x="0" y="68199"/>
                    <a:pt x="0" y="152400"/>
                  </a:cubicBezTo>
                  <a:lnTo>
                    <a:pt x="0" y="486664"/>
                  </a:lnTo>
                  <a:cubicBezTo>
                    <a:pt x="0" y="570865"/>
                    <a:pt x="68199" y="639064"/>
                    <a:pt x="152400" y="639064"/>
                  </a:cubicBezTo>
                  <a:lnTo>
                    <a:pt x="5607558" y="639064"/>
                  </a:lnTo>
                  <a:cubicBezTo>
                    <a:pt x="5691759" y="639064"/>
                    <a:pt x="5759958" y="570865"/>
                    <a:pt x="5759958" y="486664"/>
                  </a:cubicBezTo>
                  <a:lnTo>
                    <a:pt x="5759958" y="152400"/>
                  </a:lnTo>
                  <a:cubicBezTo>
                    <a:pt x="5759958" y="68199"/>
                    <a:pt x="5691759" y="0"/>
                    <a:pt x="5607558" y="0"/>
                  </a:cubicBezTo>
                  <a:close/>
                </a:path>
              </a:pathLst>
            </a:custGeom>
            <a:solidFill>
              <a:srgbClr val="F9F5D4"/>
            </a:solidFill>
          </p:spPr>
        </p:sp>
        <p:sp>
          <p:nvSpPr>
            <p:cNvPr id="22" name="Freeform 15">
              <a:extLst>
                <a:ext uri="{FF2B5EF4-FFF2-40B4-BE49-F238E27FC236}">
                  <a16:creationId xmlns:a16="http://schemas.microsoft.com/office/drawing/2014/main" id="{1E68CD46-1C59-8927-DE05-D1B06363EACE}"/>
                </a:ext>
              </a:extLst>
            </p:cNvPr>
            <p:cNvSpPr/>
            <p:nvPr/>
          </p:nvSpPr>
          <p:spPr>
            <a:xfrm>
              <a:off x="63500" y="764794"/>
              <a:ext cx="5759958" cy="639064"/>
            </a:xfrm>
            <a:custGeom>
              <a:avLst/>
              <a:gdLst/>
              <a:ahLst/>
              <a:cxnLst/>
              <a:rect l="l" t="t" r="r" b="b"/>
              <a:pathLst>
                <a:path w="5759958" h="639064">
                  <a:moveTo>
                    <a:pt x="152400" y="0"/>
                  </a:moveTo>
                  <a:cubicBezTo>
                    <a:pt x="68199" y="0"/>
                    <a:pt x="0" y="68199"/>
                    <a:pt x="0" y="152400"/>
                  </a:cubicBezTo>
                  <a:lnTo>
                    <a:pt x="0" y="639064"/>
                  </a:lnTo>
                  <a:lnTo>
                    <a:pt x="5607558" y="639064"/>
                  </a:lnTo>
                  <a:cubicBezTo>
                    <a:pt x="5691759" y="639064"/>
                    <a:pt x="5759958" y="570865"/>
                    <a:pt x="5759958" y="486664"/>
                  </a:cubicBezTo>
                  <a:lnTo>
                    <a:pt x="5759958" y="152400"/>
                  </a:lnTo>
                  <a:cubicBezTo>
                    <a:pt x="5759958" y="68199"/>
                    <a:pt x="5691759" y="0"/>
                    <a:pt x="5607558" y="0"/>
                  </a:cubicBezTo>
                  <a:close/>
                </a:path>
              </a:pathLst>
            </a:custGeom>
            <a:solidFill>
              <a:srgbClr val="EECDE2"/>
            </a:solidFill>
          </p:spPr>
        </p:sp>
        <p:sp>
          <p:nvSpPr>
            <p:cNvPr id="23" name="Freeform 16">
              <a:extLst>
                <a:ext uri="{FF2B5EF4-FFF2-40B4-BE49-F238E27FC236}">
                  <a16:creationId xmlns:a16="http://schemas.microsoft.com/office/drawing/2014/main" id="{51169669-9879-10BA-7ADF-617DE3B649DD}"/>
                </a:ext>
              </a:extLst>
            </p:cNvPr>
            <p:cNvSpPr/>
            <p:nvPr/>
          </p:nvSpPr>
          <p:spPr>
            <a:xfrm>
              <a:off x="63500" y="1470914"/>
              <a:ext cx="5759958" cy="639064"/>
            </a:xfrm>
            <a:custGeom>
              <a:avLst/>
              <a:gdLst/>
              <a:ahLst/>
              <a:cxnLst/>
              <a:rect l="l" t="t" r="r" b="b"/>
              <a:pathLst>
                <a:path w="5759958" h="639064">
                  <a:moveTo>
                    <a:pt x="152400" y="0"/>
                  </a:moveTo>
                  <a:cubicBezTo>
                    <a:pt x="68199" y="0"/>
                    <a:pt x="0" y="68199"/>
                    <a:pt x="0" y="152400"/>
                  </a:cubicBezTo>
                  <a:lnTo>
                    <a:pt x="0" y="639064"/>
                  </a:lnTo>
                  <a:lnTo>
                    <a:pt x="5607558" y="639064"/>
                  </a:lnTo>
                  <a:cubicBezTo>
                    <a:pt x="5691759" y="639064"/>
                    <a:pt x="5759958" y="570865"/>
                    <a:pt x="5759958" y="486664"/>
                  </a:cubicBezTo>
                  <a:lnTo>
                    <a:pt x="5759958" y="152400"/>
                  </a:lnTo>
                  <a:cubicBezTo>
                    <a:pt x="5759958" y="68199"/>
                    <a:pt x="5691759" y="0"/>
                    <a:pt x="5607558" y="0"/>
                  </a:cubicBezTo>
                  <a:close/>
                </a:path>
              </a:pathLst>
            </a:custGeom>
            <a:solidFill>
              <a:srgbClr val="FAE2DE"/>
            </a:solidFill>
          </p:spPr>
        </p:sp>
        <p:sp>
          <p:nvSpPr>
            <p:cNvPr id="24" name="Freeform 17">
              <a:extLst>
                <a:ext uri="{FF2B5EF4-FFF2-40B4-BE49-F238E27FC236}">
                  <a16:creationId xmlns:a16="http://schemas.microsoft.com/office/drawing/2014/main" id="{F8F53279-7C9A-9328-7F68-DC2EAAB1772F}"/>
                </a:ext>
              </a:extLst>
            </p:cNvPr>
            <p:cNvSpPr/>
            <p:nvPr/>
          </p:nvSpPr>
          <p:spPr>
            <a:xfrm>
              <a:off x="63500" y="2176907"/>
              <a:ext cx="5759958" cy="639064"/>
            </a:xfrm>
            <a:custGeom>
              <a:avLst/>
              <a:gdLst/>
              <a:ahLst/>
              <a:cxnLst/>
              <a:rect l="l" t="t" r="r" b="b"/>
              <a:pathLst>
                <a:path w="5759958" h="639064">
                  <a:moveTo>
                    <a:pt x="152400" y="0"/>
                  </a:moveTo>
                  <a:cubicBezTo>
                    <a:pt x="68199" y="0"/>
                    <a:pt x="0" y="68199"/>
                    <a:pt x="0" y="152400"/>
                  </a:cubicBezTo>
                  <a:lnTo>
                    <a:pt x="0" y="639064"/>
                  </a:lnTo>
                  <a:lnTo>
                    <a:pt x="5607558" y="639064"/>
                  </a:lnTo>
                  <a:cubicBezTo>
                    <a:pt x="5691759" y="639064"/>
                    <a:pt x="5759958" y="570865"/>
                    <a:pt x="5759958" y="486664"/>
                  </a:cubicBezTo>
                  <a:lnTo>
                    <a:pt x="5759958" y="152400"/>
                  </a:lnTo>
                  <a:cubicBezTo>
                    <a:pt x="5759958" y="68199"/>
                    <a:pt x="5691759" y="0"/>
                    <a:pt x="5607558" y="0"/>
                  </a:cubicBezTo>
                  <a:close/>
                </a:path>
              </a:pathLst>
            </a:custGeom>
            <a:solidFill>
              <a:srgbClr val="D5EEF2"/>
            </a:solidFill>
          </p:spPr>
        </p:sp>
      </p:grpSp>
      <p:sp>
        <p:nvSpPr>
          <p:cNvPr id="25" name="Freeform 18">
            <a:extLst>
              <a:ext uri="{FF2B5EF4-FFF2-40B4-BE49-F238E27FC236}">
                <a16:creationId xmlns:a16="http://schemas.microsoft.com/office/drawing/2014/main" id="{63801BA7-5C33-FF55-6180-A41E9FE8E702}"/>
              </a:ext>
            </a:extLst>
          </p:cNvPr>
          <p:cNvSpPr/>
          <p:nvPr/>
        </p:nvSpPr>
        <p:spPr>
          <a:xfrm>
            <a:off x="1270619" y="2074682"/>
            <a:ext cx="1000156" cy="961035"/>
          </a:xfrm>
          <a:custGeom>
            <a:avLst/>
            <a:gdLst/>
            <a:ahLst/>
            <a:cxnLst/>
            <a:rect l="l" t="t" r="r" b="b"/>
            <a:pathLst>
              <a:path w="1114898" h="1149865">
                <a:moveTo>
                  <a:pt x="0" y="0"/>
                </a:moveTo>
                <a:lnTo>
                  <a:pt x="1114898" y="0"/>
                </a:lnTo>
                <a:lnTo>
                  <a:pt x="1114898" y="1149865"/>
                </a:lnTo>
                <a:lnTo>
                  <a:pt x="0" y="1149865"/>
                </a:lnTo>
                <a:lnTo>
                  <a:pt x="0" y="0"/>
                </a:lnTo>
                <a:close/>
              </a:path>
            </a:pathLst>
          </a:custGeom>
          <a:blipFill>
            <a:blip r:embed="rId2"/>
            <a:stretch>
              <a:fillRect/>
            </a:stretch>
          </a:blipFill>
        </p:spPr>
      </p:sp>
      <p:sp>
        <p:nvSpPr>
          <p:cNvPr id="26" name="Freeform 19">
            <a:extLst>
              <a:ext uri="{FF2B5EF4-FFF2-40B4-BE49-F238E27FC236}">
                <a16:creationId xmlns:a16="http://schemas.microsoft.com/office/drawing/2014/main" id="{46BCC025-B376-7B10-BA1C-AD474239D60D}"/>
              </a:ext>
            </a:extLst>
          </p:cNvPr>
          <p:cNvSpPr/>
          <p:nvPr/>
        </p:nvSpPr>
        <p:spPr>
          <a:xfrm>
            <a:off x="1270619" y="3260642"/>
            <a:ext cx="1000156" cy="2956659"/>
          </a:xfrm>
          <a:custGeom>
            <a:avLst/>
            <a:gdLst/>
            <a:ahLst/>
            <a:cxnLst/>
            <a:rect l="l" t="t" r="r" b="b"/>
            <a:pathLst>
              <a:path w="1114898" h="3537601">
                <a:moveTo>
                  <a:pt x="0" y="0"/>
                </a:moveTo>
                <a:lnTo>
                  <a:pt x="1114898" y="0"/>
                </a:lnTo>
                <a:lnTo>
                  <a:pt x="1114898" y="3537602"/>
                </a:lnTo>
                <a:lnTo>
                  <a:pt x="0" y="3537602"/>
                </a:lnTo>
                <a:lnTo>
                  <a:pt x="0" y="0"/>
                </a:lnTo>
                <a:close/>
              </a:path>
            </a:pathLst>
          </a:custGeom>
          <a:blipFill>
            <a:blip r:embed="rId3"/>
            <a:stretch>
              <a:fillRect/>
            </a:stretch>
          </a:blipFill>
        </p:spPr>
      </p:sp>
      <p:sp>
        <p:nvSpPr>
          <p:cNvPr id="27" name="TextBox 20">
            <a:extLst>
              <a:ext uri="{FF2B5EF4-FFF2-40B4-BE49-F238E27FC236}">
                <a16:creationId xmlns:a16="http://schemas.microsoft.com/office/drawing/2014/main" id="{0B709D50-E181-8F4B-E5DE-31458FA28773}"/>
              </a:ext>
            </a:extLst>
          </p:cNvPr>
          <p:cNvSpPr txBox="1"/>
          <p:nvPr/>
        </p:nvSpPr>
        <p:spPr>
          <a:xfrm>
            <a:off x="2425174" y="5644059"/>
            <a:ext cx="7136924" cy="364074"/>
          </a:xfrm>
          <a:prstGeom prst="rect">
            <a:avLst/>
          </a:prstGeom>
        </p:spPr>
        <p:txBody>
          <a:bodyPr wrap="square" lIns="0" tIns="0" rIns="0" bIns="0" rtlCol="0" anchor="t">
            <a:spAutoFit/>
          </a:bodyPr>
          <a:lstStyle/>
          <a:p>
            <a:pPr algn="l">
              <a:lnSpc>
                <a:spcPts val="2840"/>
              </a:lnSpc>
            </a:pPr>
            <a:r>
              <a:rPr lang="en-US" sz="2800" b="1" spc="101" dirty="0">
                <a:solidFill>
                  <a:srgbClr val="3D8ACA"/>
                </a:solidFill>
                <a:ea typeface="Arimo"/>
                <a:cs typeface="Arimo"/>
                <a:sym typeface="Arimo"/>
              </a:rPr>
              <a:t>Award Ceremony </a:t>
            </a:r>
            <a:r>
              <a:rPr lang="en-US" sz="2800" spc="101" dirty="0">
                <a:solidFill>
                  <a:srgbClr val="3D8ACA"/>
                </a:solidFill>
                <a:ea typeface="Arimo"/>
                <a:cs typeface="Arimo"/>
                <a:sym typeface="Arimo"/>
              </a:rPr>
              <a:t>Oct or Nov 2026</a:t>
            </a:r>
          </a:p>
        </p:txBody>
      </p:sp>
      <p:sp>
        <p:nvSpPr>
          <p:cNvPr id="28" name="TextBox 21">
            <a:extLst>
              <a:ext uri="{FF2B5EF4-FFF2-40B4-BE49-F238E27FC236}">
                <a16:creationId xmlns:a16="http://schemas.microsoft.com/office/drawing/2014/main" id="{B831FF11-C462-9149-441F-C80CC4806DA7}"/>
              </a:ext>
            </a:extLst>
          </p:cNvPr>
          <p:cNvSpPr txBox="1"/>
          <p:nvPr/>
        </p:nvSpPr>
        <p:spPr>
          <a:xfrm>
            <a:off x="2425174" y="4573102"/>
            <a:ext cx="7168523" cy="364074"/>
          </a:xfrm>
          <a:prstGeom prst="rect">
            <a:avLst/>
          </a:prstGeom>
        </p:spPr>
        <p:txBody>
          <a:bodyPr wrap="square" lIns="0" tIns="0" rIns="0" bIns="0" rtlCol="0" anchor="t">
            <a:spAutoFit/>
          </a:bodyPr>
          <a:lstStyle/>
          <a:p>
            <a:pPr algn="l">
              <a:lnSpc>
                <a:spcPts val="2840"/>
              </a:lnSpc>
            </a:pPr>
            <a:r>
              <a:rPr lang="en-US" sz="2800" b="1" spc="101" dirty="0">
                <a:solidFill>
                  <a:srgbClr val="CF492F"/>
                </a:solidFill>
                <a:ea typeface="Arimo"/>
                <a:cs typeface="Arimo"/>
                <a:sym typeface="Arimo"/>
              </a:rPr>
              <a:t>Selection by Judging Panel  </a:t>
            </a:r>
            <a:r>
              <a:rPr lang="en-US" sz="2800" spc="101" dirty="0">
                <a:solidFill>
                  <a:srgbClr val="CF492F"/>
                </a:solidFill>
                <a:ea typeface="Arimo"/>
                <a:cs typeface="Arimo"/>
                <a:sym typeface="Arimo"/>
              </a:rPr>
              <a:t>Jul 2026</a:t>
            </a:r>
          </a:p>
        </p:txBody>
      </p:sp>
      <p:sp>
        <p:nvSpPr>
          <p:cNvPr id="29" name="TextBox 22">
            <a:extLst>
              <a:ext uri="{FF2B5EF4-FFF2-40B4-BE49-F238E27FC236}">
                <a16:creationId xmlns:a16="http://schemas.microsoft.com/office/drawing/2014/main" id="{755FB647-9946-E801-BC72-1C58E54DCED2}"/>
              </a:ext>
            </a:extLst>
          </p:cNvPr>
          <p:cNvSpPr txBox="1"/>
          <p:nvPr/>
        </p:nvSpPr>
        <p:spPr>
          <a:xfrm>
            <a:off x="2425174" y="2399789"/>
            <a:ext cx="7136924" cy="364074"/>
          </a:xfrm>
          <a:prstGeom prst="rect">
            <a:avLst/>
          </a:prstGeom>
        </p:spPr>
        <p:txBody>
          <a:bodyPr wrap="square" lIns="0" tIns="0" rIns="0" bIns="0" rtlCol="0" anchor="t">
            <a:spAutoFit/>
          </a:bodyPr>
          <a:lstStyle/>
          <a:p>
            <a:pPr algn="l">
              <a:lnSpc>
                <a:spcPts val="2840"/>
              </a:lnSpc>
            </a:pPr>
            <a:r>
              <a:rPr lang="en-US" sz="2800" b="1" spc="101" dirty="0">
                <a:solidFill>
                  <a:srgbClr val="F26434"/>
                </a:solidFill>
                <a:ea typeface="Arimo"/>
                <a:cs typeface="Arimo"/>
                <a:sym typeface="Arimo"/>
              </a:rPr>
              <a:t>Self-assessment </a:t>
            </a:r>
            <a:r>
              <a:rPr lang="en-US" sz="2800" spc="101" dirty="0">
                <a:solidFill>
                  <a:srgbClr val="F26434"/>
                </a:solidFill>
                <a:ea typeface="Arimo"/>
                <a:cs typeface="Arimo"/>
                <a:sym typeface="Arimo"/>
              </a:rPr>
              <a:t>Oct 2025 – Mar 2026</a:t>
            </a:r>
            <a:endParaRPr lang="en-US" sz="2800" spc="101" dirty="0">
              <a:solidFill>
                <a:srgbClr val="F26434"/>
              </a:solidFill>
              <a:ea typeface="Arimo Bold"/>
              <a:cs typeface="Arimo Bold"/>
              <a:sym typeface="Arimo Bold"/>
            </a:endParaRPr>
          </a:p>
        </p:txBody>
      </p:sp>
      <p:sp>
        <p:nvSpPr>
          <p:cNvPr id="30" name="TextBox 23">
            <a:extLst>
              <a:ext uri="{FF2B5EF4-FFF2-40B4-BE49-F238E27FC236}">
                <a16:creationId xmlns:a16="http://schemas.microsoft.com/office/drawing/2014/main" id="{10E9C9F0-E740-D5B1-F210-20AAB9BDB83E}"/>
              </a:ext>
            </a:extLst>
          </p:cNvPr>
          <p:cNvSpPr txBox="1"/>
          <p:nvPr/>
        </p:nvSpPr>
        <p:spPr>
          <a:xfrm>
            <a:off x="2425173" y="3501953"/>
            <a:ext cx="8113674" cy="364074"/>
          </a:xfrm>
          <a:prstGeom prst="rect">
            <a:avLst/>
          </a:prstGeom>
        </p:spPr>
        <p:txBody>
          <a:bodyPr wrap="square" lIns="0" tIns="0" rIns="0" bIns="0" rtlCol="0" anchor="t">
            <a:spAutoFit/>
          </a:bodyPr>
          <a:lstStyle/>
          <a:p>
            <a:pPr algn="l">
              <a:lnSpc>
                <a:spcPts val="2840"/>
              </a:lnSpc>
            </a:pPr>
            <a:r>
              <a:rPr lang="en-US" sz="2800" b="1" spc="101" dirty="0">
                <a:solidFill>
                  <a:srgbClr val="723D98"/>
                </a:solidFill>
                <a:ea typeface="Arimo"/>
                <a:cs typeface="Arimo"/>
                <a:sym typeface="Arimo"/>
              </a:rPr>
              <a:t>Random Site Audits</a:t>
            </a:r>
            <a:r>
              <a:rPr lang="en-US" sz="2800" b="1" spc="101" dirty="0">
                <a:solidFill>
                  <a:srgbClr val="3D8ACA"/>
                </a:solidFill>
                <a:ea typeface="Arimo"/>
                <a:cs typeface="Arimo"/>
                <a:sym typeface="Arimo"/>
              </a:rPr>
              <a:t>  </a:t>
            </a:r>
            <a:r>
              <a:rPr lang="en-US" sz="2800" spc="101" dirty="0">
                <a:solidFill>
                  <a:srgbClr val="723D98"/>
                </a:solidFill>
                <a:ea typeface="Arimo"/>
                <a:cs typeface="Arimo"/>
                <a:sym typeface="Arimo"/>
              </a:rPr>
              <a:t>Oct 2025 – May 2026</a:t>
            </a:r>
            <a:endParaRPr lang="en-US" sz="2800" spc="101" dirty="0">
              <a:solidFill>
                <a:srgbClr val="723D98"/>
              </a:solidFill>
              <a:ea typeface="Arimo Bold"/>
              <a:cs typeface="Arimo Bold"/>
              <a:sym typeface="Arimo Bold"/>
            </a:endParaRPr>
          </a:p>
        </p:txBody>
      </p:sp>
    </p:spTree>
    <p:extLst>
      <p:ext uri="{BB962C8B-B14F-4D97-AF65-F5344CB8AC3E}">
        <p14:creationId xmlns:p14="http://schemas.microsoft.com/office/powerpoint/2010/main" val="1367116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372D6B9-FBC6-83F3-4F35-0D98FA482151}"/>
              </a:ext>
            </a:extLst>
          </p:cNvPr>
          <p:cNvSpPr/>
          <p:nvPr/>
        </p:nvSpPr>
        <p:spPr>
          <a:xfrm>
            <a:off x="5390478" y="2237814"/>
            <a:ext cx="6410998" cy="3915336"/>
          </a:xfrm>
          <a:prstGeom prst="roundRect">
            <a:avLst>
              <a:gd name="adj" fmla="val 8294"/>
            </a:avLst>
          </a:prstGeom>
          <a:solidFill>
            <a:srgbClr val="FCE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9A4ABD78-8F9D-47F6-3B4F-54ABB9F57C14}"/>
              </a:ext>
            </a:extLst>
          </p:cNvPr>
          <p:cNvSpPr/>
          <p:nvPr/>
        </p:nvSpPr>
        <p:spPr>
          <a:xfrm>
            <a:off x="701510" y="2017916"/>
            <a:ext cx="3657600" cy="4474959"/>
          </a:xfrm>
          <a:prstGeom prst="roundRect">
            <a:avLst>
              <a:gd name="adj" fmla="val 8432"/>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C85987F-901E-D04D-579D-938DB6141530}"/>
              </a:ext>
            </a:extLst>
          </p:cNvPr>
          <p:cNvSpPr>
            <a:spLocks noGrp="1"/>
          </p:cNvSpPr>
          <p:nvPr>
            <p:ph idx="1"/>
          </p:nvPr>
        </p:nvSpPr>
        <p:spPr>
          <a:xfrm>
            <a:off x="5551235" y="2440263"/>
            <a:ext cx="6250240" cy="3608111"/>
          </a:xfrm>
        </p:spPr>
        <p:txBody>
          <a:bodyPr>
            <a:normAutofit fontScale="92500" lnSpcReduction="10000"/>
          </a:bodyPr>
          <a:lstStyle/>
          <a:p>
            <a:pPr marL="0" indent="0">
              <a:buNone/>
            </a:pPr>
            <a:r>
              <a:rPr lang="en-GB" altLang="zh-TW" sz="1800" b="1" dirty="0">
                <a:solidFill>
                  <a:srgbClr val="7030A0"/>
                </a:solidFill>
                <a:latin typeface="Microsoft JhengHei" panose="020B0604030504040204" pitchFamily="34" charset="-120"/>
                <a:ea typeface="Microsoft JhengHei" panose="020B0604030504040204" pitchFamily="34" charset="-120"/>
              </a:rPr>
              <a:t>                  2026/27</a:t>
            </a:r>
          </a:p>
          <a:p>
            <a:pPr marL="0" indent="0">
              <a:buNone/>
            </a:pPr>
            <a:r>
              <a:rPr lang="en-GB" altLang="zh-TW" b="1" dirty="0">
                <a:solidFill>
                  <a:srgbClr val="7030A0"/>
                </a:solidFill>
                <a:latin typeface="Microsoft JhengHei" panose="020B0604030504040204" pitchFamily="34" charset="-120"/>
                <a:ea typeface="Microsoft JhengHei" panose="020B0604030504040204" pitchFamily="34" charset="-120"/>
              </a:rPr>
              <a:t>Self-assessment </a:t>
            </a:r>
            <a:r>
              <a:rPr lang="en-GB" altLang="zh-TW" sz="2400" b="1" dirty="0">
                <a:solidFill>
                  <a:srgbClr val="7030A0"/>
                </a:solidFill>
                <a:latin typeface="Microsoft JhengHei" panose="020B0604030504040204" pitchFamily="34" charset="-120"/>
                <a:ea typeface="Microsoft JhengHei" panose="020B0604030504040204" pitchFamily="34" charset="-120"/>
              </a:rPr>
              <a:t>(158 items)</a:t>
            </a:r>
          </a:p>
          <a:p>
            <a:pPr marL="0" indent="0">
              <a:buNone/>
            </a:pPr>
            <a:r>
              <a:rPr lang="en-GB" altLang="zh-TW" sz="2000" dirty="0">
                <a:latin typeface="Microsoft JhengHei" panose="020B0604030504040204" pitchFamily="34" charset="-120"/>
                <a:ea typeface="Microsoft JhengHei" panose="020B0604030504040204" pitchFamily="34" charset="-120"/>
              </a:rPr>
              <a:t>Examples of new items: </a:t>
            </a:r>
          </a:p>
          <a:p>
            <a:r>
              <a:rPr lang="en-US" altLang="zh-TW" sz="1800" dirty="0">
                <a:effectLst/>
                <a:ea typeface="Microsoft JhengHei" panose="020B0604030504040204" pitchFamily="34" charset="-120"/>
                <a:cs typeface="Times New Roman" panose="02020603050405020304" pitchFamily="18" charset="0"/>
              </a:rPr>
              <a:t>Accessible changing room for wheelchair users or individuals with mobility challenges (equipped with features e.g., grab rail, seating, and sliding door)</a:t>
            </a:r>
            <a:endParaRPr lang="en-GB" altLang="zh-TW" sz="1800" dirty="0">
              <a:effectLst/>
              <a:ea typeface="Microsoft JhengHei" panose="020B0604030504040204" pitchFamily="34" charset="-120"/>
              <a:cs typeface="Times New Roman" panose="02020603050405020304" pitchFamily="18" charset="0"/>
            </a:endParaRPr>
          </a:p>
          <a:p>
            <a:r>
              <a:rPr lang="en-US" altLang="zh-TW" sz="1800" dirty="0">
                <a:solidFill>
                  <a:srgbClr val="000000"/>
                </a:solidFill>
                <a:effectLst/>
                <a:ea typeface="Microsoft JhengHei" panose="020B0604030504040204" pitchFamily="34" charset="-120"/>
                <a:cs typeface="Calibri" panose="020F0502020204030204" pitchFamily="34" charset="0"/>
              </a:rPr>
              <a:t>Install grooves along the edge of service counters, or adopt other effective designs to secure walking sticks or canes</a:t>
            </a:r>
            <a:endParaRPr lang="en-GB" altLang="zh-TW" sz="1800" dirty="0">
              <a:solidFill>
                <a:srgbClr val="000000"/>
              </a:solidFill>
              <a:effectLst/>
              <a:ea typeface="Microsoft JhengHei" panose="020B0604030504040204" pitchFamily="34" charset="-120"/>
              <a:cs typeface="Calibri" panose="020F0502020204030204" pitchFamily="34" charset="0"/>
            </a:endParaRPr>
          </a:p>
          <a:p>
            <a:r>
              <a:rPr lang="en-US" altLang="zh-TW" sz="1800" dirty="0">
                <a:solidFill>
                  <a:srgbClr val="000000"/>
                </a:solidFill>
                <a:effectLst/>
                <a:ea typeface="Microsoft JhengHei" panose="020B0604030504040204" pitchFamily="34" charset="-120"/>
                <a:cs typeface="Calibri" panose="020F0502020204030204" pitchFamily="34" charset="0"/>
              </a:rPr>
              <a:t>Provide tactile versions of exhibits to enable persons with visual impairment to experience the content through sense of touch</a:t>
            </a:r>
          </a:p>
          <a:p>
            <a:r>
              <a:rPr lang="en-US" altLang="zh-TW" sz="1800" dirty="0">
                <a:effectLst/>
                <a:ea typeface="Microsoft JhengHei" panose="020B0604030504040204" pitchFamily="34" charset="-120"/>
                <a:cs typeface="Times New Roman" panose="02020603050405020304" pitchFamily="18" charset="0"/>
              </a:rPr>
              <a:t>Provide soft meal for people with different degrees of swallowing and chewing difficulties</a:t>
            </a:r>
            <a:endParaRPr lang="en-GB" sz="1800" dirty="0">
              <a:effectLst/>
              <a:ea typeface="PMingLiU" panose="02020500000000000000" pitchFamily="18" charset="-120"/>
              <a:cs typeface="Times New Roman" panose="02020603050405020304" pitchFamily="18" charset="0"/>
            </a:endParaRPr>
          </a:p>
          <a:p>
            <a:pPr marL="0" indent="0">
              <a:buNone/>
            </a:pPr>
            <a:endParaRPr lang="en-GB" dirty="0">
              <a:latin typeface="Microsoft JhengHei" panose="020B0604030504040204" pitchFamily="34" charset="-120"/>
              <a:ea typeface="Microsoft JhengHei" panose="020B0604030504040204" pitchFamily="34" charset="-120"/>
            </a:endParaRPr>
          </a:p>
        </p:txBody>
      </p:sp>
      <p:sp>
        <p:nvSpPr>
          <p:cNvPr id="5" name="Content Placeholder 2">
            <a:extLst>
              <a:ext uri="{FF2B5EF4-FFF2-40B4-BE49-F238E27FC236}">
                <a16:creationId xmlns:a16="http://schemas.microsoft.com/office/drawing/2014/main" id="{24C2736C-D238-FB75-FBAB-BECABB6F48E2}"/>
              </a:ext>
            </a:extLst>
          </p:cNvPr>
          <p:cNvSpPr txBox="1">
            <a:spLocks/>
          </p:cNvSpPr>
          <p:nvPr/>
        </p:nvSpPr>
        <p:spPr>
          <a:xfrm>
            <a:off x="834077" y="2113428"/>
            <a:ext cx="3342042" cy="110727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Arial" panose="020B0604020202020204" pitchFamily="34" charset="0"/>
              <a:buNone/>
            </a:pPr>
            <a:r>
              <a:rPr lang="en-GB" altLang="zh-TW" sz="2500" dirty="0">
                <a:latin typeface="Microsoft JhengHei" panose="020B0604030504040204" pitchFamily="34" charset="-120"/>
                <a:ea typeface="Microsoft JhengHei" panose="020B0604030504040204" pitchFamily="34" charset="-120"/>
              </a:rPr>
              <a:t>2024/25</a:t>
            </a:r>
            <a:endParaRPr lang="en-GB" altLang="zh-TW" sz="4400" dirty="0">
              <a:latin typeface="Microsoft JhengHei" panose="020B0604030504040204" pitchFamily="34" charset="-120"/>
              <a:ea typeface="Microsoft JhengHei" panose="020B0604030504040204" pitchFamily="34" charset="-120"/>
            </a:endParaRPr>
          </a:p>
          <a:p>
            <a:pPr marL="0" indent="0">
              <a:lnSpc>
                <a:spcPct val="120000"/>
              </a:lnSpc>
              <a:buFont typeface="Arial" panose="020B0604020202020204" pitchFamily="34" charset="0"/>
              <a:buNone/>
            </a:pPr>
            <a:r>
              <a:rPr lang="en-GB" altLang="zh-TW" sz="2600" b="1" dirty="0">
                <a:latin typeface="Microsoft JhengHei" panose="020B0604030504040204" pitchFamily="34" charset="-120"/>
                <a:ea typeface="Microsoft JhengHei" panose="020B0604030504040204" pitchFamily="34" charset="-120"/>
              </a:rPr>
              <a:t>Self-assessment </a:t>
            </a:r>
            <a:r>
              <a:rPr lang="en-GB" altLang="zh-TW" sz="2300" b="1" dirty="0">
                <a:latin typeface="Microsoft JhengHei" panose="020B0604030504040204" pitchFamily="34" charset="-120"/>
                <a:ea typeface="Microsoft JhengHei" panose="020B0604030504040204" pitchFamily="34" charset="-120"/>
              </a:rPr>
              <a:t>(122 items)</a:t>
            </a:r>
          </a:p>
          <a:p>
            <a:pPr marL="0" indent="0">
              <a:lnSpc>
                <a:spcPct val="80000"/>
              </a:lnSpc>
              <a:buFont typeface="Arial" panose="020B0604020202020204" pitchFamily="34" charset="0"/>
              <a:buNone/>
            </a:pPr>
            <a:r>
              <a:rPr lang="en-GB" altLang="zh-TW" sz="2400" dirty="0">
                <a:latin typeface="Microsoft JhengHei" panose="020B0604030504040204" pitchFamily="34" charset="-120"/>
                <a:ea typeface="Microsoft JhengHei" panose="020B0604030504040204" pitchFamily="34" charset="-120"/>
              </a:rPr>
              <a:t>Covers 10 sections</a:t>
            </a:r>
            <a:endParaRPr lang="en-GB" sz="2400" dirty="0">
              <a:latin typeface="Microsoft JhengHei" panose="020B0604030504040204" pitchFamily="34" charset="-120"/>
              <a:ea typeface="Microsoft JhengHei" panose="020B0604030504040204" pitchFamily="34" charset="-120"/>
            </a:endParaRPr>
          </a:p>
        </p:txBody>
      </p:sp>
      <p:sp>
        <p:nvSpPr>
          <p:cNvPr id="9" name="Arrow: Right 8">
            <a:extLst>
              <a:ext uri="{FF2B5EF4-FFF2-40B4-BE49-F238E27FC236}">
                <a16:creationId xmlns:a16="http://schemas.microsoft.com/office/drawing/2014/main" id="{2966B704-847B-698C-C5D4-621A32900034}"/>
              </a:ext>
            </a:extLst>
          </p:cNvPr>
          <p:cNvSpPr/>
          <p:nvPr/>
        </p:nvSpPr>
        <p:spPr>
          <a:xfrm>
            <a:off x="4430489" y="2465309"/>
            <a:ext cx="922179" cy="1094479"/>
          </a:xfrm>
          <a:prstGeom prst="rightArrow">
            <a:avLst>
              <a:gd name="adj1" fmla="val 51449"/>
              <a:gd name="adj2" fmla="val 50000"/>
            </a:avLst>
          </a:prstGeom>
          <a:solidFill>
            <a:srgbClr val="33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0E52175-3E87-F683-1CE8-B2CB3B68D805}"/>
              </a:ext>
            </a:extLst>
          </p:cNvPr>
          <p:cNvSpPr txBox="1"/>
          <p:nvPr/>
        </p:nvSpPr>
        <p:spPr>
          <a:xfrm>
            <a:off x="679019" y="3059922"/>
            <a:ext cx="3342042" cy="3453253"/>
          </a:xfrm>
          <a:prstGeom prst="rect">
            <a:avLst/>
          </a:prstGeom>
          <a:noFill/>
        </p:spPr>
        <p:txBody>
          <a:bodyPr wrap="square">
            <a:spAutoFit/>
          </a:bodyPr>
          <a:lstStyle/>
          <a:p>
            <a:pPr marL="800100" lvl="1" indent="-342900">
              <a:lnSpc>
                <a:spcPct val="90000"/>
              </a:lnSpc>
              <a:spcAft>
                <a:spcPts val="800"/>
              </a:spcAft>
              <a:buFont typeface="+mj-lt"/>
              <a:buAutoNum type="arabicPeriod"/>
            </a:pPr>
            <a:r>
              <a:rPr lang="en-GB" altLang="zh-TW" sz="1600" kern="100" dirty="0">
                <a:effectLst/>
                <a:ea typeface="Microsoft JhengHei" panose="020B0604030504040204" pitchFamily="34" charset="-120"/>
                <a:cs typeface="Arial" panose="020B0604020202020204" pitchFamily="34" charset="0"/>
              </a:rPr>
              <a:t>Access </a:t>
            </a:r>
            <a:endParaRPr lang="en-GB" altLang="zh-TW" sz="1600" kern="100" dirty="0">
              <a:ea typeface="Microsoft JhengHei" panose="020B0604030504040204" pitchFamily="34" charset="-120"/>
              <a:cs typeface="Arial" panose="020B0604020202020204" pitchFamily="34" charset="0"/>
            </a:endParaRPr>
          </a:p>
          <a:p>
            <a:pPr marL="800100" lvl="1" indent="-342900">
              <a:lnSpc>
                <a:spcPct val="90000"/>
              </a:lnSpc>
              <a:spcAft>
                <a:spcPts val="800"/>
              </a:spcAft>
              <a:buFont typeface="+mj-lt"/>
              <a:buAutoNum type="arabicPeriod"/>
            </a:pPr>
            <a:r>
              <a:rPr lang="en-GB" sz="1600" kern="100" dirty="0">
                <a:ea typeface="Microsoft JhengHei" panose="020B0604030504040204" pitchFamily="34" charset="-120"/>
                <a:cs typeface="Arial" panose="020B0604020202020204" pitchFamily="34" charset="0"/>
              </a:rPr>
              <a:t>Door</a:t>
            </a:r>
            <a:endParaRPr lang="en-GB" sz="1600" kern="100" dirty="0">
              <a:effectLst/>
              <a:ea typeface="Microsoft JhengHei" panose="020B0604030504040204" pitchFamily="34" charset="-120"/>
              <a:cs typeface="Arial" panose="020B0604020202020204" pitchFamily="34" charset="0"/>
            </a:endParaRPr>
          </a:p>
          <a:p>
            <a:pPr marL="800100" lvl="1" indent="-342900">
              <a:lnSpc>
                <a:spcPct val="90000"/>
              </a:lnSpc>
              <a:spcAft>
                <a:spcPts val="800"/>
              </a:spcAft>
              <a:buFont typeface="+mj-lt"/>
              <a:buAutoNum type="arabicPeriod"/>
            </a:pPr>
            <a:r>
              <a:rPr lang="en-GB" sz="1600" kern="100" dirty="0">
                <a:ea typeface="Microsoft JhengHei" panose="020B0604030504040204" pitchFamily="34" charset="-120"/>
                <a:cs typeface="Arial" panose="020B0604020202020204" pitchFamily="34" charset="0"/>
              </a:rPr>
              <a:t>Services</a:t>
            </a:r>
            <a:endParaRPr lang="en-GB" sz="1600" kern="100" dirty="0">
              <a:effectLst/>
              <a:ea typeface="Microsoft JhengHei" panose="020B0604030504040204" pitchFamily="34" charset="-120"/>
              <a:cs typeface="Arial" panose="020B0604020202020204" pitchFamily="34" charset="0"/>
            </a:endParaRPr>
          </a:p>
          <a:p>
            <a:pPr marL="800100" lvl="1" indent="-342900">
              <a:lnSpc>
                <a:spcPct val="90000"/>
              </a:lnSpc>
              <a:spcAft>
                <a:spcPts val="800"/>
              </a:spcAft>
              <a:buFont typeface="+mj-lt"/>
              <a:buAutoNum type="arabicPeriod"/>
            </a:pPr>
            <a:r>
              <a:rPr lang="en-GB" altLang="zh-TW" sz="1600" kern="100" dirty="0">
                <a:effectLst/>
                <a:ea typeface="Microsoft JhengHei" panose="020B0604030504040204" pitchFamily="34" charset="-120"/>
                <a:cs typeface="Arial" panose="020B0604020202020204" pitchFamily="34" charset="0"/>
              </a:rPr>
              <a:t>Furniture and fixtures</a:t>
            </a:r>
            <a:endParaRPr lang="en-GB" sz="1600" kern="100" dirty="0">
              <a:effectLst/>
              <a:ea typeface="Microsoft JhengHei" panose="020B0604030504040204" pitchFamily="34" charset="-120"/>
              <a:cs typeface="Arial" panose="020B0604020202020204" pitchFamily="34" charset="0"/>
            </a:endParaRPr>
          </a:p>
          <a:p>
            <a:pPr marL="800100" lvl="1" indent="-342900">
              <a:lnSpc>
                <a:spcPct val="90000"/>
              </a:lnSpc>
              <a:spcAft>
                <a:spcPts val="800"/>
              </a:spcAft>
              <a:buFont typeface="+mj-lt"/>
              <a:buAutoNum type="arabicPeriod"/>
            </a:pPr>
            <a:r>
              <a:rPr lang="en-GB" altLang="zh-TW" sz="1600" kern="100" dirty="0">
                <a:effectLst/>
                <a:ea typeface="Microsoft JhengHei" panose="020B0604030504040204" pitchFamily="34" charset="-120"/>
                <a:cs typeface="Arial" panose="020B0604020202020204" pitchFamily="34" charset="0"/>
              </a:rPr>
              <a:t>Business-specific components</a:t>
            </a:r>
            <a:endParaRPr lang="zh-TW" altLang="en-US" sz="1600" kern="100" dirty="0">
              <a:effectLst/>
              <a:ea typeface="Microsoft JhengHei" panose="020B0604030504040204" pitchFamily="34" charset="-120"/>
              <a:cs typeface="Arial" panose="020B0604020202020204" pitchFamily="34" charset="0"/>
            </a:endParaRPr>
          </a:p>
          <a:p>
            <a:pPr marL="800100" lvl="1" indent="-342900">
              <a:lnSpc>
                <a:spcPct val="90000"/>
              </a:lnSpc>
              <a:spcAft>
                <a:spcPts val="800"/>
              </a:spcAft>
              <a:buFont typeface="+mj-lt"/>
              <a:buAutoNum type="arabicPeriod"/>
            </a:pPr>
            <a:r>
              <a:rPr lang="en-GB" altLang="zh-TW" sz="1600" kern="100" dirty="0">
                <a:effectLst/>
                <a:ea typeface="Microsoft JhengHei" panose="020B0604030504040204" pitchFamily="34" charset="-120"/>
                <a:cs typeface="Arial" panose="020B0604020202020204" pitchFamily="34" charset="0"/>
              </a:rPr>
              <a:t>Signage and wayfinding</a:t>
            </a:r>
            <a:endParaRPr lang="en-GB" sz="1600" kern="100" dirty="0">
              <a:effectLst/>
              <a:ea typeface="Microsoft JhengHei" panose="020B0604030504040204" pitchFamily="34" charset="-120"/>
              <a:cs typeface="Arial" panose="020B0604020202020204" pitchFamily="34" charset="0"/>
            </a:endParaRPr>
          </a:p>
          <a:p>
            <a:pPr marL="800100" lvl="1" indent="-342900">
              <a:lnSpc>
                <a:spcPct val="90000"/>
              </a:lnSpc>
              <a:spcAft>
                <a:spcPts val="800"/>
              </a:spcAft>
              <a:buFont typeface="+mj-lt"/>
              <a:buAutoNum type="arabicPeriod"/>
            </a:pPr>
            <a:r>
              <a:rPr lang="en-GB" altLang="zh-TW" sz="1600" kern="100" dirty="0">
                <a:effectLst/>
                <a:ea typeface="Microsoft JhengHei" panose="020B0604030504040204" pitchFamily="34" charset="-120"/>
                <a:cs typeface="Arial" panose="020B0604020202020204" pitchFamily="34" charset="0"/>
              </a:rPr>
              <a:t>Toilet</a:t>
            </a:r>
            <a:endParaRPr lang="en-GB" sz="1600" kern="100" dirty="0">
              <a:effectLst/>
              <a:ea typeface="Microsoft JhengHei" panose="020B0604030504040204" pitchFamily="34" charset="-120"/>
              <a:cs typeface="Arial" panose="020B0604020202020204" pitchFamily="34" charset="0"/>
            </a:endParaRPr>
          </a:p>
          <a:p>
            <a:pPr marL="800100" lvl="1" indent="-342900">
              <a:lnSpc>
                <a:spcPct val="90000"/>
              </a:lnSpc>
              <a:spcAft>
                <a:spcPts val="800"/>
              </a:spcAft>
              <a:buFont typeface="+mj-lt"/>
              <a:buAutoNum type="arabicPeriod"/>
            </a:pPr>
            <a:r>
              <a:rPr lang="en-GB" altLang="zh-TW" sz="1600" kern="100" dirty="0">
                <a:effectLst/>
                <a:ea typeface="Microsoft JhengHei" panose="020B0604030504040204" pitchFamily="34" charset="-120"/>
                <a:cs typeface="Arial" panose="020B0604020202020204" pitchFamily="34" charset="0"/>
              </a:rPr>
              <a:t>Lift</a:t>
            </a:r>
            <a:endParaRPr lang="en-GB" sz="1600" kern="100" dirty="0">
              <a:effectLst/>
              <a:ea typeface="Microsoft JhengHei" panose="020B0604030504040204" pitchFamily="34" charset="-120"/>
              <a:cs typeface="Arial" panose="020B0604020202020204" pitchFamily="34" charset="0"/>
            </a:endParaRPr>
          </a:p>
          <a:p>
            <a:pPr marL="800100" lvl="1" indent="-342900">
              <a:lnSpc>
                <a:spcPct val="90000"/>
              </a:lnSpc>
              <a:spcAft>
                <a:spcPts val="800"/>
              </a:spcAft>
              <a:buFont typeface="+mj-lt"/>
              <a:buAutoNum type="arabicPeriod"/>
            </a:pPr>
            <a:r>
              <a:rPr lang="en-GB" altLang="zh-TW" sz="1600" kern="100" dirty="0">
                <a:effectLst/>
                <a:ea typeface="Microsoft JhengHei" panose="020B0604030504040204" pitchFamily="34" charset="-120"/>
                <a:cs typeface="Arial" panose="020B0604020202020204" pitchFamily="34" charset="0"/>
              </a:rPr>
              <a:t>Ambience</a:t>
            </a:r>
            <a:endParaRPr lang="en-GB" sz="1600" kern="100" dirty="0">
              <a:effectLst/>
              <a:ea typeface="Microsoft JhengHei" panose="020B0604030504040204" pitchFamily="34" charset="-120"/>
              <a:cs typeface="Arial" panose="020B0604020202020204" pitchFamily="34" charset="0"/>
            </a:endParaRPr>
          </a:p>
          <a:p>
            <a:pPr marL="800100" lvl="1" indent="-342900">
              <a:lnSpc>
                <a:spcPct val="90000"/>
              </a:lnSpc>
              <a:spcAft>
                <a:spcPts val="800"/>
              </a:spcAft>
              <a:buFont typeface="+mj-lt"/>
              <a:buAutoNum type="arabicPeriod"/>
            </a:pPr>
            <a:r>
              <a:rPr lang="en-GB" sz="1600" kern="100" dirty="0">
                <a:ea typeface="Microsoft JhengHei" panose="020B0604030504040204" pitchFamily="34" charset="-120"/>
                <a:cs typeface="Arial" panose="020B0604020202020204" pitchFamily="34" charset="0"/>
              </a:rPr>
              <a:t>Parking</a:t>
            </a:r>
            <a:endParaRPr lang="en-GB" sz="1600" dirty="0"/>
          </a:p>
        </p:txBody>
      </p:sp>
      <p:sp>
        <p:nvSpPr>
          <p:cNvPr id="11" name="Title 1">
            <a:extLst>
              <a:ext uri="{FF2B5EF4-FFF2-40B4-BE49-F238E27FC236}">
                <a16:creationId xmlns:a16="http://schemas.microsoft.com/office/drawing/2014/main" id="{D8B8C449-E4F0-FF38-E784-5F517439ABE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TW" b="1">
                <a:solidFill>
                  <a:schemeClr val="bg1"/>
                </a:solidFill>
                <a:latin typeface="Microsoft JhengHei" panose="020B0604030504040204" pitchFamily="34" charset="-120"/>
                <a:ea typeface="Microsoft JhengHei" panose="020B0604030504040204" pitchFamily="34" charset="-120"/>
              </a:rPr>
              <a:t>UDAS</a:t>
            </a:r>
            <a:r>
              <a:rPr lang="zh-TW" altLang="en-US" b="1">
                <a:solidFill>
                  <a:schemeClr val="bg1"/>
                </a:solidFill>
                <a:latin typeface="Microsoft JhengHei" panose="020B0604030504040204" pitchFamily="34" charset="-120"/>
                <a:ea typeface="Microsoft JhengHei" panose="020B0604030504040204" pitchFamily="34" charset="-120"/>
              </a:rPr>
              <a:t> </a:t>
            </a:r>
            <a:r>
              <a:rPr lang="en-HK" b="1">
                <a:solidFill>
                  <a:schemeClr val="bg1"/>
                </a:solidFill>
                <a:latin typeface="Microsoft JhengHei" panose="020B0604030504040204" pitchFamily="34" charset="-120"/>
                <a:ea typeface="Microsoft JhengHei" panose="020B0604030504040204" pitchFamily="34" charset="-120"/>
              </a:rPr>
              <a:t>202</a:t>
            </a:r>
            <a:r>
              <a:rPr lang="en-US" b="1">
                <a:solidFill>
                  <a:schemeClr val="bg1"/>
                </a:solidFill>
                <a:latin typeface="Microsoft JhengHei" panose="020B0604030504040204" pitchFamily="34" charset="-120"/>
                <a:ea typeface="Microsoft JhengHei" panose="020B0604030504040204" pitchFamily="34" charset="-120"/>
              </a:rPr>
              <a:t>6/</a:t>
            </a:r>
            <a:r>
              <a:rPr lang="en-HK" b="1">
                <a:solidFill>
                  <a:schemeClr val="bg1"/>
                </a:solidFill>
                <a:latin typeface="Microsoft JhengHei" panose="020B0604030504040204" pitchFamily="34" charset="-120"/>
                <a:ea typeface="Microsoft JhengHei" panose="020B0604030504040204" pitchFamily="34" charset="-120"/>
              </a:rPr>
              <a:t>27</a:t>
            </a:r>
            <a:br>
              <a:rPr lang="en-HK" b="1">
                <a:solidFill>
                  <a:schemeClr val="bg1"/>
                </a:solidFill>
                <a:latin typeface="Microsoft JhengHei" panose="020B0604030504040204" pitchFamily="34" charset="-120"/>
                <a:ea typeface="Microsoft JhengHei" panose="020B0604030504040204" pitchFamily="34" charset="-120"/>
              </a:rPr>
            </a:br>
            <a:r>
              <a:rPr lang="en-GB" altLang="zh-TW" b="1">
                <a:solidFill>
                  <a:srgbClr val="FFC000"/>
                </a:solidFill>
                <a:latin typeface="Microsoft JhengHei" panose="020B0604030504040204" pitchFamily="34" charset="-120"/>
                <a:ea typeface="Microsoft JhengHei" panose="020B0604030504040204" pitchFamily="34" charset="-120"/>
              </a:rPr>
              <a:t>Tips</a:t>
            </a:r>
            <a:endParaRPr lang="en-GB" dirty="0">
              <a:solidFill>
                <a:srgbClr val="FFC000"/>
              </a:solidFill>
            </a:endParaRPr>
          </a:p>
        </p:txBody>
      </p:sp>
    </p:spTree>
    <p:extLst>
      <p:ext uri="{BB962C8B-B14F-4D97-AF65-F5344CB8AC3E}">
        <p14:creationId xmlns:p14="http://schemas.microsoft.com/office/powerpoint/2010/main" val="307992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3D4424-8F7F-9A8F-35CB-044E7BD83A9D}"/>
              </a:ext>
            </a:extLst>
          </p:cNvPr>
          <p:cNvSpPr>
            <a:spLocks noGrp="1"/>
          </p:cNvSpPr>
          <p:nvPr>
            <p:ph type="sldNum" sz="quarter" idx="12"/>
          </p:nvPr>
        </p:nvSpPr>
        <p:spPr/>
        <p:txBody>
          <a:bodyPr/>
          <a:lstStyle/>
          <a:p>
            <a:fld id="{9A5BE717-E9C5-45BB-98B0-2DF601995263}" type="slidenum">
              <a:rPr lang="en-US" smtClean="0"/>
              <a:t>4</a:t>
            </a:fld>
            <a:endParaRPr lang="en-US"/>
          </a:p>
        </p:txBody>
      </p:sp>
      <p:sp>
        <p:nvSpPr>
          <p:cNvPr id="4" name="TextBox 3">
            <a:extLst>
              <a:ext uri="{FF2B5EF4-FFF2-40B4-BE49-F238E27FC236}">
                <a16:creationId xmlns:a16="http://schemas.microsoft.com/office/drawing/2014/main" id="{AD29B27B-5E30-14B9-889D-133DC5AB616F}"/>
              </a:ext>
            </a:extLst>
          </p:cNvPr>
          <p:cNvSpPr txBox="1"/>
          <p:nvPr/>
        </p:nvSpPr>
        <p:spPr>
          <a:xfrm>
            <a:off x="1572209" y="1515677"/>
            <a:ext cx="9047583" cy="3939540"/>
          </a:xfrm>
          <a:prstGeom prst="rect">
            <a:avLst/>
          </a:prstGeom>
          <a:noFill/>
        </p:spPr>
        <p:txBody>
          <a:bodyPr wrap="square">
            <a:spAutoFit/>
          </a:bodyPr>
          <a:lstStyle/>
          <a:p>
            <a:pPr marL="230305" lvl="1" algn="just">
              <a:spcBef>
                <a:spcPts val="1200"/>
              </a:spcBef>
              <a:spcAft>
                <a:spcPts val="600"/>
              </a:spcAft>
            </a:pPr>
            <a:r>
              <a:rPr lang="en-US" sz="2800" b="1" dirty="0">
                <a:solidFill>
                  <a:srgbClr val="143244"/>
                </a:solidFill>
                <a:latin typeface="Calibri "/>
                <a:ea typeface="Microsoft JhengHei" panose="020B0604030504040204" pitchFamily="34" charset="-120"/>
                <a:cs typeface="Times New Roman" panose="02020603050405020304" pitchFamily="18" charset="0"/>
                <a:sym typeface="DM Sans Bold"/>
              </a:rPr>
              <a:t>Right to Accessibility: </a:t>
            </a:r>
          </a:p>
          <a:p>
            <a:pPr marL="460610" lvl="1" indent="-230305" algn="just">
              <a:spcBef>
                <a:spcPts val="1200"/>
              </a:spcBef>
              <a:spcAft>
                <a:spcPts val="600"/>
              </a:spcAft>
              <a:buFont typeface="Arial"/>
              <a:buChar char="•"/>
            </a:pPr>
            <a:r>
              <a:rPr lang="en-US" sz="2400" b="1" dirty="0">
                <a:solidFill>
                  <a:srgbClr val="143244"/>
                </a:solidFill>
                <a:latin typeface="Calibri "/>
                <a:ea typeface="Microsoft JhengHei" panose="020B0604030504040204" pitchFamily="34" charset="-120"/>
                <a:cs typeface="Times New Roman" panose="02020603050405020304" pitchFamily="18" charset="0"/>
                <a:sym typeface="DM Sans Bold"/>
              </a:rPr>
              <a:t>Article 9 of the United Nations Convention on the Rights of Persons with Disabilities </a:t>
            </a:r>
            <a:r>
              <a:rPr lang="en-US" sz="2400" dirty="0">
                <a:latin typeface="Calibri "/>
                <a:ea typeface="Microsoft JhengHei" panose="020B0604030504040204" pitchFamily="34" charset="-120"/>
                <a:cs typeface="Times New Roman" panose="02020603050405020304" pitchFamily="18" charset="0"/>
                <a:sym typeface="DM Sans Bold"/>
              </a:rPr>
              <a:t>stipulates that Persons with disabilities (“PWDs”) have the </a:t>
            </a:r>
            <a:r>
              <a:rPr lang="en-US" sz="2400" b="1" dirty="0">
                <a:solidFill>
                  <a:schemeClr val="accent2"/>
                </a:solidFill>
                <a:latin typeface="Calibri "/>
                <a:ea typeface="Microsoft JhengHei" panose="020B0604030504040204" pitchFamily="34" charset="-120"/>
                <a:cs typeface="Times New Roman" panose="02020603050405020304" pitchFamily="18" charset="0"/>
                <a:sym typeface="DM Sans Bold"/>
              </a:rPr>
              <a:t>rights </a:t>
            </a:r>
            <a:r>
              <a:rPr lang="en-US" sz="2400" b="1" dirty="0">
                <a:solidFill>
                  <a:schemeClr val="accent2"/>
                </a:solidFill>
                <a:latin typeface="Calibri "/>
                <a:ea typeface="Microsoft JhengHei" panose="020B0604030504040204" pitchFamily="34" charset="-120"/>
                <a:cs typeface="Times New Roman" panose="02020603050405020304" pitchFamily="18" charset="0"/>
                <a:sym typeface="DM Sans"/>
              </a:rPr>
              <a:t>to live independently and participate fully in all aspects of life in an accessible environment. </a:t>
            </a:r>
          </a:p>
          <a:p>
            <a:pPr marL="460610" lvl="1" indent="-230305" algn="just">
              <a:spcBef>
                <a:spcPts val="1200"/>
              </a:spcBef>
              <a:spcAft>
                <a:spcPts val="1200"/>
              </a:spcAft>
              <a:buFont typeface="Arial"/>
              <a:buChar char="•"/>
            </a:pPr>
            <a:r>
              <a:rPr lang="en-US" sz="2400" b="1" dirty="0">
                <a:solidFill>
                  <a:srgbClr val="143244"/>
                </a:solidFill>
                <a:latin typeface="Calibri "/>
                <a:ea typeface="Microsoft JhengHei" panose="020B0604030504040204" pitchFamily="34" charset="-120"/>
                <a:cs typeface="Times New Roman" panose="02020603050405020304" pitchFamily="18" charset="0"/>
                <a:sym typeface="DM Sans"/>
              </a:rPr>
              <a:t>In Hong Kong, the Disability Discrimination Ordinance </a:t>
            </a:r>
            <a:r>
              <a:rPr lang="en-US" sz="2400" b="1" dirty="0">
                <a:solidFill>
                  <a:schemeClr val="accent2"/>
                </a:solidFill>
                <a:latin typeface="Calibri "/>
                <a:ea typeface="Microsoft JhengHei" panose="020B0604030504040204" pitchFamily="34" charset="-120"/>
                <a:cs typeface="Times New Roman" panose="02020603050405020304" pitchFamily="18" charset="0"/>
                <a:sym typeface="DM Sans"/>
              </a:rPr>
              <a:t>prohibits discrimination and harassment based on disability</a:t>
            </a:r>
            <a:r>
              <a:rPr lang="en-US" sz="2400" dirty="0">
                <a:latin typeface="Calibri "/>
                <a:sym typeface="DM Sans"/>
              </a:rPr>
              <a:t> in access to premises, </a:t>
            </a:r>
            <a:r>
              <a:rPr lang="en-US" sz="2400" dirty="0">
                <a:latin typeface="Calibri "/>
              </a:rPr>
              <a:t>provision of goods, services and/or facilities; and disposal and/or management of premises. </a:t>
            </a:r>
            <a:endParaRPr lang="en-US" sz="2400" b="1" dirty="0">
              <a:solidFill>
                <a:schemeClr val="accent2"/>
              </a:solidFill>
              <a:latin typeface="Calibri "/>
              <a:ea typeface="Microsoft JhengHei" panose="020B0604030504040204" pitchFamily="34" charset="-120"/>
              <a:cs typeface="Times New Roman" panose="02020603050405020304" pitchFamily="18" charset="0"/>
            </a:endParaRPr>
          </a:p>
        </p:txBody>
      </p:sp>
      <p:sp>
        <p:nvSpPr>
          <p:cNvPr id="5" name="Rectangle 4">
            <a:extLst>
              <a:ext uri="{FF2B5EF4-FFF2-40B4-BE49-F238E27FC236}">
                <a16:creationId xmlns:a16="http://schemas.microsoft.com/office/drawing/2014/main" id="{69A29861-057C-1F18-2405-C576469E3A5F}"/>
              </a:ext>
            </a:extLst>
          </p:cNvPr>
          <p:cNvSpPr/>
          <p:nvPr/>
        </p:nvSpPr>
        <p:spPr>
          <a:xfrm>
            <a:off x="0" y="-304405"/>
            <a:ext cx="12503021" cy="1657241"/>
          </a:xfrm>
          <a:prstGeom prst="rect">
            <a:avLst/>
          </a:prstGeom>
          <a:solidFill>
            <a:srgbClr val="D0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3">
            <a:extLst>
              <a:ext uri="{FF2B5EF4-FFF2-40B4-BE49-F238E27FC236}">
                <a16:creationId xmlns:a16="http://schemas.microsoft.com/office/drawing/2014/main" id="{E43678CD-E568-5C83-B616-9DAAD0787B2C}"/>
              </a:ext>
            </a:extLst>
          </p:cNvPr>
          <p:cNvSpPr txBox="1"/>
          <p:nvPr/>
        </p:nvSpPr>
        <p:spPr>
          <a:xfrm>
            <a:off x="1962539" y="121213"/>
            <a:ext cx="8266922" cy="1046440"/>
          </a:xfrm>
          <a:prstGeom prst="rect">
            <a:avLst/>
          </a:prstGeom>
        </p:spPr>
        <p:txBody>
          <a:bodyPr wrap="square" lIns="0" tIns="0" rIns="0" bIns="0" rtlCol="0" anchor="t">
            <a:spAutoFit/>
          </a:bodyPr>
          <a:lstStyle/>
          <a:p>
            <a:pPr algn="ctr"/>
            <a:r>
              <a:rPr lang="en-US" sz="4000" b="1" dirty="0">
                <a:solidFill>
                  <a:srgbClr val="143244"/>
                </a:solidFill>
                <a:latin typeface="Aptos Narrow" panose="020B0004020202020204" pitchFamily="34" charset="0"/>
                <a:ea typeface="Microsoft JhengHei" panose="020B0604030504040204" pitchFamily="34" charset="-120"/>
                <a:cs typeface="DM Sans Bold"/>
                <a:sym typeface="DM Sans Bold"/>
              </a:rPr>
              <a:t>Breaking Barriers: </a:t>
            </a:r>
          </a:p>
          <a:p>
            <a:pPr algn="ctr">
              <a:spcBef>
                <a:spcPct val="0"/>
              </a:spcBef>
            </a:pPr>
            <a:r>
              <a:rPr lang="en-US" sz="2800" b="1" dirty="0">
                <a:solidFill>
                  <a:srgbClr val="143244"/>
                </a:solidFill>
                <a:latin typeface="Aptos Narrow" panose="020B0004020202020204" pitchFamily="34" charset="0"/>
                <a:ea typeface="Microsoft JhengHei" panose="020B0604030504040204" pitchFamily="34" charset="-120"/>
                <a:cs typeface="DM Sans Bold"/>
                <a:sym typeface="DM Sans Bold"/>
              </a:rPr>
              <a:t>Insights from the EOC’s Cases </a:t>
            </a:r>
          </a:p>
        </p:txBody>
      </p:sp>
    </p:spTree>
    <p:extLst>
      <p:ext uri="{BB962C8B-B14F-4D97-AF65-F5344CB8AC3E}">
        <p14:creationId xmlns:p14="http://schemas.microsoft.com/office/powerpoint/2010/main" val="4262524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10701"/>
            <a:ext cx="10515600" cy="1442795"/>
          </a:xfrm>
        </p:spPr>
        <p:txBody>
          <a:bodyPr>
            <a:normAutofit fontScale="90000"/>
          </a:bodyPr>
          <a:lstStyle/>
          <a:p>
            <a:pPr>
              <a:lnSpc>
                <a:spcPct val="110000"/>
              </a:lnSpc>
            </a:pPr>
            <a:r>
              <a:rPr lang="en-GB" altLang="zh-TW" b="1" dirty="0">
                <a:solidFill>
                  <a:schemeClr val="bg1"/>
                </a:solidFill>
                <a:latin typeface="Microsoft JhengHei" panose="020B0604030504040204" pitchFamily="34" charset="-120"/>
                <a:ea typeface="Microsoft JhengHei" panose="020B0604030504040204" pitchFamily="34" charset="-120"/>
              </a:rPr>
              <a:t>UDAS</a:t>
            </a:r>
            <a:r>
              <a:rPr lang="zh-TW" altLang="en-US" b="1" dirty="0">
                <a:solidFill>
                  <a:schemeClr val="bg1"/>
                </a:solidFill>
                <a:latin typeface="Microsoft JhengHei" panose="020B0604030504040204" pitchFamily="34" charset="-120"/>
                <a:ea typeface="Microsoft JhengHei" panose="020B0604030504040204" pitchFamily="34" charset="-120"/>
              </a:rPr>
              <a:t>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r>
              <a:rPr lang="en-GB" sz="4000" b="1" dirty="0">
                <a:solidFill>
                  <a:srgbClr val="FFC000"/>
                </a:solidFill>
                <a:latin typeface="Microsoft JhengHei UI" panose="020B0604030504040204" pitchFamily="34" charset="-120"/>
                <a:ea typeface="Microsoft JhengHei UI" panose="020B0604030504040204" pitchFamily="34" charset="-120"/>
              </a:rPr>
              <a:t>Bonus Points</a:t>
            </a:r>
            <a:endParaRPr lang="en-US" sz="4000" b="1" dirty="0">
              <a:solidFill>
                <a:srgbClr val="FFC000"/>
              </a:solidFill>
              <a:latin typeface="Microsoft JhengHei UI" panose="020B0604030504040204" pitchFamily="34" charset="-120"/>
              <a:ea typeface="Microsoft JhengHei UI" panose="020B0604030504040204" pitchFamily="34" charset="-120"/>
            </a:endParaRPr>
          </a:p>
        </p:txBody>
      </p:sp>
      <p:sp>
        <p:nvSpPr>
          <p:cNvPr id="11" name="Rectangle: Diagonal Corners Rounded 10">
            <a:extLst>
              <a:ext uri="{FF2B5EF4-FFF2-40B4-BE49-F238E27FC236}">
                <a16:creationId xmlns:a16="http://schemas.microsoft.com/office/drawing/2014/main" id="{42C973BF-FFDC-6F1C-7060-A7DC3B69D8E2}"/>
              </a:ext>
            </a:extLst>
          </p:cNvPr>
          <p:cNvSpPr/>
          <p:nvPr/>
        </p:nvSpPr>
        <p:spPr>
          <a:xfrm flipH="1">
            <a:off x="1446848" y="2176951"/>
            <a:ext cx="4464000" cy="2030217"/>
          </a:xfrm>
          <a:prstGeom prst="round2DiagRect">
            <a:avLst/>
          </a:prstGeom>
          <a:solidFill>
            <a:srgbClr val="E1E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Diagonal Corners Rounded 14">
            <a:extLst>
              <a:ext uri="{FF2B5EF4-FFF2-40B4-BE49-F238E27FC236}">
                <a16:creationId xmlns:a16="http://schemas.microsoft.com/office/drawing/2014/main" id="{4B6B22E3-14E1-B16E-171F-E3B0CAFC76D9}"/>
              </a:ext>
            </a:extLst>
          </p:cNvPr>
          <p:cNvSpPr/>
          <p:nvPr/>
        </p:nvSpPr>
        <p:spPr>
          <a:xfrm flipH="1">
            <a:off x="6286603" y="4389261"/>
            <a:ext cx="4464000" cy="2030217"/>
          </a:xfrm>
          <a:prstGeom prst="round2DiagRect">
            <a:avLst/>
          </a:prstGeom>
          <a:solidFill>
            <a:srgbClr val="DCF4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dirty="0"/>
          </a:p>
        </p:txBody>
      </p:sp>
      <p:sp>
        <p:nvSpPr>
          <p:cNvPr id="17" name="Rectangle: Diagonal Corners Rounded 16">
            <a:extLst>
              <a:ext uri="{FF2B5EF4-FFF2-40B4-BE49-F238E27FC236}">
                <a16:creationId xmlns:a16="http://schemas.microsoft.com/office/drawing/2014/main" id="{A65452D4-AA5D-9ADD-A118-D7774908C846}"/>
              </a:ext>
            </a:extLst>
          </p:cNvPr>
          <p:cNvSpPr/>
          <p:nvPr/>
        </p:nvSpPr>
        <p:spPr>
          <a:xfrm>
            <a:off x="6282961" y="2118469"/>
            <a:ext cx="4462191" cy="2030217"/>
          </a:xfrm>
          <a:prstGeom prst="round2Diag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Diagonal Corners Rounded 17">
            <a:extLst>
              <a:ext uri="{FF2B5EF4-FFF2-40B4-BE49-F238E27FC236}">
                <a16:creationId xmlns:a16="http://schemas.microsoft.com/office/drawing/2014/main" id="{04F93081-D4C8-43BD-4792-02F885CE5B98}"/>
              </a:ext>
            </a:extLst>
          </p:cNvPr>
          <p:cNvSpPr/>
          <p:nvPr/>
        </p:nvSpPr>
        <p:spPr>
          <a:xfrm>
            <a:off x="1446848" y="4389261"/>
            <a:ext cx="4464000" cy="2030217"/>
          </a:xfrm>
          <a:prstGeom prst="round2DiagRect">
            <a:avLst/>
          </a:prstGeom>
          <a:solidFill>
            <a:srgbClr val="EAA3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B18570A-61EB-6867-3150-61E52C3B609B}"/>
              </a:ext>
            </a:extLst>
          </p:cNvPr>
          <p:cNvSpPr txBox="1"/>
          <p:nvPr/>
        </p:nvSpPr>
        <p:spPr>
          <a:xfrm>
            <a:off x="1565436" y="3413389"/>
            <a:ext cx="4345412" cy="646331"/>
          </a:xfrm>
          <a:prstGeom prst="rect">
            <a:avLst/>
          </a:prstGeom>
          <a:noFill/>
        </p:spPr>
        <p:txBody>
          <a:bodyPr wrap="square">
            <a:spAutoFit/>
          </a:bodyPr>
          <a:lstStyle/>
          <a:p>
            <a:pPr algn="ctr"/>
            <a:r>
              <a:rPr lang="en-US" sz="1800" b="1" dirty="0">
                <a:effectLst/>
                <a:latin typeface="Calibri" panose="020F0502020204030204" pitchFamily="34" charset="0"/>
                <a:ea typeface="PMingLiU" panose="02020500000000000000" pitchFamily="18" charset="-120"/>
                <a:cs typeface="Times New Roman" panose="02020603050405020304" pitchFamily="18" charset="0"/>
              </a:rPr>
              <a:t>Items on the Self-assessment Checklist that align with the strategic goals of the EOC </a:t>
            </a:r>
            <a:endParaRPr lang="en-GB" sz="2400" b="1" dirty="0"/>
          </a:p>
        </p:txBody>
      </p:sp>
      <p:sp>
        <p:nvSpPr>
          <p:cNvPr id="22" name="TextBox 21">
            <a:extLst>
              <a:ext uri="{FF2B5EF4-FFF2-40B4-BE49-F238E27FC236}">
                <a16:creationId xmlns:a16="http://schemas.microsoft.com/office/drawing/2014/main" id="{39269A31-32E8-6B70-BB73-061EC792A8C0}"/>
              </a:ext>
            </a:extLst>
          </p:cNvPr>
          <p:cNvSpPr txBox="1"/>
          <p:nvPr/>
        </p:nvSpPr>
        <p:spPr>
          <a:xfrm>
            <a:off x="6210728" y="3419721"/>
            <a:ext cx="4733926" cy="584775"/>
          </a:xfrm>
          <a:prstGeom prst="rect">
            <a:avLst/>
          </a:prstGeom>
          <a:noFill/>
        </p:spPr>
        <p:txBody>
          <a:bodyPr wrap="square">
            <a:spAutoFit/>
          </a:bodyPr>
          <a:lstStyle>
            <a:defPPr>
              <a:defRPr lang="en-US"/>
            </a:defPPr>
            <a:lvl1pPr algn="ctr">
              <a:defRPr sz="2400" b="1">
                <a:effectLst/>
                <a:latin typeface="Calibri" panose="020F0502020204030204" pitchFamily="34" charset="0"/>
                <a:ea typeface="Microsoft JhengHei" panose="020B0604030504040204" pitchFamily="34" charset="-120"/>
                <a:cs typeface="Times New Roman" panose="02020603050405020304" pitchFamily="18" charset="0"/>
              </a:defRPr>
            </a:lvl1pPr>
          </a:lstStyle>
          <a:p>
            <a:r>
              <a:rPr lang="en-US" sz="1800" b="1" dirty="0">
                <a:effectLst/>
                <a:latin typeface="Calibri" panose="020F0502020204030204" pitchFamily="34" charset="0"/>
                <a:ea typeface="PMingLiU" panose="02020500000000000000" pitchFamily="18" charset="-120"/>
                <a:cs typeface="Times New Roman" panose="02020603050405020304" pitchFamily="18" charset="0"/>
              </a:rPr>
              <a:t>Enhancing employee awareness and sensitivity</a:t>
            </a:r>
          </a:p>
          <a:p>
            <a:r>
              <a:rPr lang="en-US" sz="1400" b="0" dirty="0">
                <a:effectLst/>
                <a:latin typeface="Calibri" panose="020F0502020204030204" pitchFamily="34" charset="0"/>
                <a:ea typeface="PMingLiU" panose="02020500000000000000" pitchFamily="18" charset="-120"/>
                <a:cs typeface="Times New Roman" panose="02020603050405020304" pitchFamily="18" charset="0"/>
              </a:rPr>
              <a:t>Participation in the training courses </a:t>
            </a:r>
            <a:r>
              <a:rPr lang="en-US" sz="1400" b="0" dirty="0" err="1">
                <a:effectLst/>
                <a:latin typeface="Calibri" panose="020F0502020204030204" pitchFamily="34" charset="0"/>
                <a:ea typeface="PMingLiU" panose="02020500000000000000" pitchFamily="18" charset="-120"/>
                <a:cs typeface="Times New Roman" panose="02020603050405020304" pitchFamily="18" charset="0"/>
              </a:rPr>
              <a:t>organised</a:t>
            </a:r>
            <a:r>
              <a:rPr lang="en-US" sz="1400" b="0" dirty="0">
                <a:effectLst/>
                <a:latin typeface="Calibri" panose="020F0502020204030204" pitchFamily="34" charset="0"/>
                <a:ea typeface="PMingLiU" panose="02020500000000000000" pitchFamily="18" charset="-120"/>
                <a:cs typeface="Times New Roman" panose="02020603050405020304" pitchFamily="18" charset="0"/>
              </a:rPr>
              <a:t> by the EOC</a:t>
            </a:r>
            <a:endParaRPr lang="en-GB" altLang="zh-TW" sz="1800" b="0" dirty="0"/>
          </a:p>
        </p:txBody>
      </p:sp>
      <p:sp>
        <p:nvSpPr>
          <p:cNvPr id="24" name="TextBox 23">
            <a:extLst>
              <a:ext uri="{FF2B5EF4-FFF2-40B4-BE49-F238E27FC236}">
                <a16:creationId xmlns:a16="http://schemas.microsoft.com/office/drawing/2014/main" id="{C24F1418-D72D-CC8F-4517-CE891121AFA0}"/>
              </a:ext>
            </a:extLst>
          </p:cNvPr>
          <p:cNvSpPr txBox="1"/>
          <p:nvPr/>
        </p:nvSpPr>
        <p:spPr>
          <a:xfrm>
            <a:off x="1740685" y="5618264"/>
            <a:ext cx="3885118" cy="646331"/>
          </a:xfrm>
          <a:prstGeom prst="rect">
            <a:avLst/>
          </a:prstGeom>
          <a:noFill/>
        </p:spPr>
        <p:txBody>
          <a:bodyPr wrap="square">
            <a:spAutoFit/>
          </a:bodyPr>
          <a:lstStyle/>
          <a:p>
            <a:pPr algn="ctr"/>
            <a:r>
              <a:rPr lang="en-US" sz="1800" b="1" dirty="0">
                <a:effectLst/>
                <a:latin typeface="Calibri" panose="020F0502020204030204" pitchFamily="34" charset="0"/>
                <a:ea typeface="PMingLiU" panose="02020500000000000000" pitchFamily="18" charset="-120"/>
                <a:cs typeface="Times New Roman" panose="02020603050405020304" pitchFamily="18" charset="0"/>
              </a:rPr>
              <a:t>Harnessing positive momentum</a:t>
            </a:r>
          </a:p>
          <a:p>
            <a:pPr algn="ctr"/>
            <a:r>
              <a:rPr lang="en-US" sz="1800" dirty="0">
                <a:effectLst/>
                <a:latin typeface="Calibri" panose="020F0502020204030204" pitchFamily="34" charset="0"/>
                <a:ea typeface="PMingLiU" panose="02020500000000000000" pitchFamily="18" charset="-120"/>
                <a:cs typeface="Times New Roman" panose="02020603050405020304" pitchFamily="18" charset="0"/>
              </a:rPr>
              <a:t>Successful referral of other premises</a:t>
            </a:r>
            <a:endParaRPr lang="en-GB" altLang="zh-TW" sz="2400" dirty="0">
              <a:latin typeface="Calibri" panose="020F0502020204030204" pitchFamily="34" charset="0"/>
              <a:ea typeface="Microsoft JhengHei" panose="020B0604030504040204" pitchFamily="34" charset="-120"/>
              <a:cs typeface="Times New Roman" panose="02020603050405020304" pitchFamily="18" charset="0"/>
            </a:endParaRPr>
          </a:p>
        </p:txBody>
      </p:sp>
      <p:sp>
        <p:nvSpPr>
          <p:cNvPr id="26" name="TextBox 25">
            <a:extLst>
              <a:ext uri="{FF2B5EF4-FFF2-40B4-BE49-F238E27FC236}">
                <a16:creationId xmlns:a16="http://schemas.microsoft.com/office/drawing/2014/main" id="{CC7C8760-75BA-3A15-B22F-DA2E4E6D351A}"/>
              </a:ext>
            </a:extLst>
          </p:cNvPr>
          <p:cNvSpPr txBox="1"/>
          <p:nvPr/>
        </p:nvSpPr>
        <p:spPr>
          <a:xfrm>
            <a:off x="6210728" y="5343413"/>
            <a:ext cx="4615750" cy="1107996"/>
          </a:xfrm>
          <a:prstGeom prst="rect">
            <a:avLst/>
          </a:prstGeom>
          <a:noFill/>
        </p:spPr>
        <p:txBody>
          <a:bodyPr wrap="square">
            <a:spAutoFit/>
          </a:bodyPr>
          <a:lstStyle/>
          <a:p>
            <a:pPr algn="ctr"/>
            <a:r>
              <a:rPr lang="en-US" sz="1800" b="1" dirty="0">
                <a:effectLst/>
                <a:latin typeface="Calibri" panose="020F0502020204030204" pitchFamily="34" charset="0"/>
                <a:ea typeface="PMingLiU" panose="02020500000000000000" pitchFamily="18" charset="-120"/>
                <a:cs typeface="Times New Roman" panose="02020603050405020304" pitchFamily="18" charset="0"/>
              </a:rPr>
              <a:t>Promoting change in </a:t>
            </a:r>
            <a:r>
              <a:rPr lang="en-US" sz="1800" b="1" dirty="0" err="1">
                <a:effectLst/>
                <a:latin typeface="Calibri" panose="020F0502020204030204" pitchFamily="34" charset="0"/>
                <a:ea typeface="PMingLiU" panose="02020500000000000000" pitchFamily="18" charset="-120"/>
                <a:cs typeface="Times New Roman" panose="02020603050405020304" pitchFamily="18" charset="0"/>
              </a:rPr>
              <a:t>organisational</a:t>
            </a:r>
            <a:r>
              <a:rPr lang="en-US" sz="1800" b="1" dirty="0">
                <a:effectLst/>
                <a:latin typeface="Calibri" panose="020F0502020204030204" pitchFamily="34" charset="0"/>
                <a:ea typeface="PMingLiU" panose="02020500000000000000" pitchFamily="18" charset="-120"/>
                <a:cs typeface="Times New Roman" panose="02020603050405020304" pitchFamily="18" charset="0"/>
              </a:rPr>
              <a:t> culture</a:t>
            </a:r>
          </a:p>
          <a:p>
            <a:pPr algn="ctr"/>
            <a:r>
              <a:rPr lang="en-US" sz="1200" dirty="0">
                <a:effectLst/>
                <a:latin typeface="Calibri" panose="020F0502020204030204" pitchFamily="34" charset="0"/>
                <a:ea typeface="PMingLiU" panose="02020500000000000000" pitchFamily="18" charset="-120"/>
                <a:cs typeface="Times New Roman" panose="02020603050405020304" pitchFamily="18" charset="0"/>
              </a:rPr>
              <a:t>Awardees of the Caring Employer Medal 2025 jointly </a:t>
            </a:r>
            <a:r>
              <a:rPr lang="en-US" sz="1200" dirty="0" err="1">
                <a:effectLst/>
                <a:latin typeface="Calibri" panose="020F0502020204030204" pitchFamily="34" charset="0"/>
                <a:ea typeface="PMingLiU" panose="02020500000000000000" pitchFamily="18" charset="-120"/>
                <a:cs typeface="Times New Roman" panose="02020603050405020304" pitchFamily="18" charset="0"/>
              </a:rPr>
              <a:t>organised</a:t>
            </a:r>
            <a:r>
              <a:rPr lang="en-US" sz="1200" dirty="0">
                <a:effectLst/>
                <a:latin typeface="Calibri" panose="020F0502020204030204" pitchFamily="34" charset="0"/>
                <a:ea typeface="PMingLiU" panose="02020500000000000000" pitchFamily="18" charset="-120"/>
                <a:cs typeface="Times New Roman" panose="02020603050405020304" pitchFamily="18" charset="0"/>
              </a:rPr>
              <a:t> by Diverse Abilities · Inclusive Workplace Recognition Scheme of the </a:t>
            </a:r>
            <a:r>
              <a:rPr lang="en-US" sz="1200" dirty="0" err="1">
                <a:effectLst/>
                <a:latin typeface="Calibri" panose="020F0502020204030204" pitchFamily="34" charset="0"/>
                <a:ea typeface="PMingLiU" panose="02020500000000000000" pitchFamily="18" charset="-120"/>
                <a:cs typeface="Times New Roman" panose="02020603050405020304" pitchFamily="18" charset="0"/>
              </a:rPr>
              <a:t>Labour</a:t>
            </a:r>
            <a:r>
              <a:rPr lang="en-US" sz="1200" dirty="0">
                <a:effectLst/>
                <a:latin typeface="Calibri" panose="020F0502020204030204" pitchFamily="34" charset="0"/>
                <a:ea typeface="PMingLiU" panose="02020500000000000000" pitchFamily="18" charset="-120"/>
                <a:cs typeface="Times New Roman" panose="02020603050405020304" pitchFamily="18" charset="0"/>
              </a:rPr>
              <a:t> and Welfare Bureau and Jockey Club Collaborative Project for Inclusive Employment </a:t>
            </a:r>
            <a:endParaRPr lang="en-GB" altLang="zh-TW" sz="1600" dirty="0">
              <a:latin typeface="Calibri" panose="020F0502020204030204" pitchFamily="34" charset="0"/>
              <a:ea typeface="Microsoft JhengHei" panose="020B0604030504040204" pitchFamily="34" charset="-120"/>
              <a:cs typeface="Times New Roman" panose="02020603050405020304" pitchFamily="18" charset="0"/>
            </a:endParaRPr>
          </a:p>
        </p:txBody>
      </p:sp>
      <p:sp>
        <p:nvSpPr>
          <p:cNvPr id="27" name="Freeform 6">
            <a:extLst>
              <a:ext uri="{FF2B5EF4-FFF2-40B4-BE49-F238E27FC236}">
                <a16:creationId xmlns:a16="http://schemas.microsoft.com/office/drawing/2014/main" id="{98A00424-587E-C4D5-1DFE-C1944713A4D9}"/>
              </a:ext>
            </a:extLst>
          </p:cNvPr>
          <p:cNvSpPr/>
          <p:nvPr/>
        </p:nvSpPr>
        <p:spPr>
          <a:xfrm>
            <a:off x="3260822" y="2466221"/>
            <a:ext cx="743175" cy="725838"/>
          </a:xfrm>
          <a:custGeom>
            <a:avLst/>
            <a:gdLst/>
            <a:ahLst/>
            <a:cxnLst/>
            <a:rect l="l" t="t" r="r" b="b"/>
            <a:pathLst>
              <a:path w="2545884" h="2722871">
                <a:moveTo>
                  <a:pt x="0" y="0"/>
                </a:moveTo>
                <a:lnTo>
                  <a:pt x="2545884" y="0"/>
                </a:lnTo>
                <a:lnTo>
                  <a:pt x="2545884" y="2722871"/>
                </a:lnTo>
                <a:lnTo>
                  <a:pt x="0" y="2722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8" name="Group 27">
            <a:extLst>
              <a:ext uri="{FF2B5EF4-FFF2-40B4-BE49-F238E27FC236}">
                <a16:creationId xmlns:a16="http://schemas.microsoft.com/office/drawing/2014/main" id="{D7AC2DCD-C9A6-0518-D0FD-B8B7D839DC1A}"/>
              </a:ext>
            </a:extLst>
          </p:cNvPr>
          <p:cNvGrpSpPr/>
          <p:nvPr/>
        </p:nvGrpSpPr>
        <p:grpSpPr>
          <a:xfrm>
            <a:off x="8014983" y="2513238"/>
            <a:ext cx="1184900" cy="843844"/>
            <a:chOff x="782296" y="3620723"/>
            <a:chExt cx="942609" cy="566631"/>
          </a:xfrm>
        </p:grpSpPr>
        <p:sp>
          <p:nvSpPr>
            <p:cNvPr id="29" name="Freeform 8">
              <a:extLst>
                <a:ext uri="{FF2B5EF4-FFF2-40B4-BE49-F238E27FC236}">
                  <a16:creationId xmlns:a16="http://schemas.microsoft.com/office/drawing/2014/main" id="{076AF92F-AB9B-7B59-439C-507A0F0DCBA0}"/>
                </a:ext>
              </a:extLst>
            </p:cNvPr>
            <p:cNvSpPr/>
            <p:nvPr/>
          </p:nvSpPr>
          <p:spPr>
            <a:xfrm>
              <a:off x="782296" y="3620723"/>
              <a:ext cx="902339" cy="566631"/>
            </a:xfrm>
            <a:custGeom>
              <a:avLst/>
              <a:gdLst/>
              <a:ahLst/>
              <a:cxnLst/>
              <a:rect l="l" t="t" r="r" b="b"/>
              <a:pathLst>
                <a:path w="2738636" h="2057400">
                  <a:moveTo>
                    <a:pt x="0" y="0"/>
                  </a:moveTo>
                  <a:lnTo>
                    <a:pt x="2738636" y="0"/>
                  </a:lnTo>
                  <a:lnTo>
                    <a:pt x="2738636"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0" name="TextBox 29">
              <a:extLst>
                <a:ext uri="{FF2B5EF4-FFF2-40B4-BE49-F238E27FC236}">
                  <a16:creationId xmlns:a16="http://schemas.microsoft.com/office/drawing/2014/main" id="{1AACB1CE-0A60-C688-1A41-9D68E14060E7}"/>
                </a:ext>
              </a:extLst>
            </p:cNvPr>
            <p:cNvSpPr txBox="1"/>
            <p:nvPr/>
          </p:nvSpPr>
          <p:spPr>
            <a:xfrm>
              <a:off x="848310" y="3790371"/>
              <a:ext cx="876595" cy="227335"/>
            </a:xfrm>
            <a:prstGeom prst="rect">
              <a:avLst/>
            </a:prstGeom>
            <a:noFill/>
          </p:spPr>
          <p:txBody>
            <a:bodyPr wrap="square" rtlCol="0">
              <a:spAutoFit/>
            </a:bodyPr>
            <a:lstStyle/>
            <a:p>
              <a:r>
                <a:rPr lang="en-GB" sz="1600" dirty="0">
                  <a:solidFill>
                    <a:schemeClr val="bg1"/>
                  </a:solidFill>
                  <a:latin typeface="MV Boli" panose="02000500030200090000" pitchFamily="2" charset="0"/>
                  <a:cs typeface="MV Boli" panose="02000500030200090000" pitchFamily="2" charset="0"/>
                </a:rPr>
                <a:t>Training</a:t>
              </a:r>
            </a:p>
          </p:txBody>
        </p:sp>
      </p:grpSp>
      <p:sp>
        <p:nvSpPr>
          <p:cNvPr id="31" name="Freeform 4">
            <a:extLst>
              <a:ext uri="{FF2B5EF4-FFF2-40B4-BE49-F238E27FC236}">
                <a16:creationId xmlns:a16="http://schemas.microsoft.com/office/drawing/2014/main" id="{F51DB7D7-620D-1DE6-6F46-D9356895BF7D}"/>
              </a:ext>
            </a:extLst>
          </p:cNvPr>
          <p:cNvSpPr/>
          <p:nvPr/>
        </p:nvSpPr>
        <p:spPr>
          <a:xfrm>
            <a:off x="3154609" y="4622652"/>
            <a:ext cx="955599" cy="933063"/>
          </a:xfrm>
          <a:custGeom>
            <a:avLst/>
            <a:gdLst/>
            <a:ahLst/>
            <a:cxnLst/>
            <a:rect l="l" t="t" r="r" b="b"/>
            <a:pathLst>
              <a:path w="2602701" h="2602701">
                <a:moveTo>
                  <a:pt x="0" y="0"/>
                </a:moveTo>
                <a:lnTo>
                  <a:pt x="2602701" y="0"/>
                </a:lnTo>
                <a:lnTo>
                  <a:pt x="2602701" y="2602701"/>
                </a:lnTo>
                <a:lnTo>
                  <a:pt x="0" y="2602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2" name="Freeform 9">
            <a:extLst>
              <a:ext uri="{FF2B5EF4-FFF2-40B4-BE49-F238E27FC236}">
                <a16:creationId xmlns:a16="http://schemas.microsoft.com/office/drawing/2014/main" id="{14E63F83-7F3E-DA14-BBD9-21932EBB3067}"/>
              </a:ext>
            </a:extLst>
          </p:cNvPr>
          <p:cNvSpPr/>
          <p:nvPr/>
        </p:nvSpPr>
        <p:spPr>
          <a:xfrm>
            <a:off x="8116934" y="4539783"/>
            <a:ext cx="789178" cy="816097"/>
          </a:xfrm>
          <a:custGeom>
            <a:avLst/>
            <a:gdLst/>
            <a:ahLst/>
            <a:cxnLst/>
            <a:rect l="l" t="t" r="r" b="b"/>
            <a:pathLst>
              <a:path w="1641838" h="1897082">
                <a:moveTo>
                  <a:pt x="0" y="0"/>
                </a:moveTo>
                <a:lnTo>
                  <a:pt x="1641839" y="0"/>
                </a:lnTo>
                <a:lnTo>
                  <a:pt x="1641839" y="1897082"/>
                </a:lnTo>
                <a:lnTo>
                  <a:pt x="0" y="18970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extLst>
      <p:ext uri="{BB962C8B-B14F-4D97-AF65-F5344CB8AC3E}">
        <p14:creationId xmlns:p14="http://schemas.microsoft.com/office/powerpoint/2010/main" val="2710710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10701"/>
            <a:ext cx="10515600" cy="1442795"/>
          </a:xfrm>
        </p:spPr>
        <p:txBody>
          <a:bodyPr>
            <a:normAutofit fontScale="90000"/>
          </a:bodyPr>
          <a:lstStyle/>
          <a:p>
            <a:pPr>
              <a:lnSpc>
                <a:spcPct val="110000"/>
              </a:lnSpc>
            </a:pPr>
            <a:r>
              <a:rPr lang="en-GB" altLang="zh-TW" b="1" dirty="0">
                <a:solidFill>
                  <a:schemeClr val="bg1"/>
                </a:solidFill>
                <a:latin typeface="Microsoft JhengHei" panose="020B0604030504040204" pitchFamily="34" charset="-120"/>
                <a:ea typeface="Microsoft JhengHei" panose="020B0604030504040204" pitchFamily="34" charset="-120"/>
              </a:rPr>
              <a:t>UDAS</a:t>
            </a:r>
            <a:r>
              <a:rPr lang="zh-TW" altLang="en-US" b="1" dirty="0">
                <a:solidFill>
                  <a:schemeClr val="bg1"/>
                </a:solidFill>
                <a:latin typeface="Microsoft JhengHei" panose="020B0604030504040204" pitchFamily="34" charset="-120"/>
                <a:ea typeface="Microsoft JhengHei" panose="020B0604030504040204" pitchFamily="34" charset="-120"/>
              </a:rPr>
              <a:t>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r>
              <a:rPr lang="en-GB" altLang="zh-TW" sz="4000" b="1" dirty="0">
                <a:solidFill>
                  <a:srgbClr val="FFC000"/>
                </a:solidFill>
                <a:latin typeface="Microsoft JhengHei UI" panose="020B0604030504040204" pitchFamily="34" charset="-120"/>
                <a:ea typeface="Microsoft JhengHei UI" panose="020B0604030504040204" pitchFamily="34" charset="-120"/>
              </a:rPr>
              <a:t>Bonus Points</a:t>
            </a:r>
            <a:endParaRPr lang="en-US" sz="4000" b="1" dirty="0">
              <a:solidFill>
                <a:srgbClr val="FFC000"/>
              </a:solidFill>
              <a:latin typeface="Microsoft JhengHei UI" panose="020B0604030504040204" pitchFamily="34" charset="-120"/>
              <a:ea typeface="Microsoft JhengHei UI" panose="020B0604030504040204" pitchFamily="34" charset="-120"/>
            </a:endParaRPr>
          </a:p>
        </p:txBody>
      </p:sp>
      <p:sp>
        <p:nvSpPr>
          <p:cNvPr id="11" name="Rectangle: Diagonal Corners Rounded 10">
            <a:extLst>
              <a:ext uri="{FF2B5EF4-FFF2-40B4-BE49-F238E27FC236}">
                <a16:creationId xmlns:a16="http://schemas.microsoft.com/office/drawing/2014/main" id="{42C973BF-FFDC-6F1C-7060-A7DC3B69D8E2}"/>
              </a:ext>
            </a:extLst>
          </p:cNvPr>
          <p:cNvSpPr/>
          <p:nvPr/>
        </p:nvSpPr>
        <p:spPr>
          <a:xfrm flipH="1">
            <a:off x="838197" y="2095700"/>
            <a:ext cx="7949342" cy="946869"/>
          </a:xfrm>
          <a:prstGeom prst="round2DiagRect">
            <a:avLst/>
          </a:prstGeom>
          <a:solidFill>
            <a:srgbClr val="E1E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B18570A-61EB-6867-3150-61E52C3B609B}"/>
              </a:ext>
            </a:extLst>
          </p:cNvPr>
          <p:cNvSpPr txBox="1"/>
          <p:nvPr/>
        </p:nvSpPr>
        <p:spPr>
          <a:xfrm>
            <a:off x="1613813" y="2148280"/>
            <a:ext cx="7173726" cy="830997"/>
          </a:xfrm>
          <a:prstGeom prst="rect">
            <a:avLst/>
          </a:prstGeom>
          <a:noFill/>
        </p:spPr>
        <p:txBody>
          <a:bodyPr wrap="square">
            <a:spAutoFit/>
          </a:bodyPr>
          <a:lstStyle/>
          <a:p>
            <a:r>
              <a:rPr lang="en-US" sz="2400" b="1" dirty="0">
                <a:effectLst/>
                <a:latin typeface="Calibri" panose="020F0502020204030204" pitchFamily="34" charset="0"/>
                <a:ea typeface="PMingLiU" panose="02020500000000000000" pitchFamily="18" charset="-120"/>
                <a:cs typeface="Times New Roman" panose="02020603050405020304" pitchFamily="18" charset="0"/>
              </a:rPr>
              <a:t>Items on the Self-assessment Checklist that align with the strategic goals of the EOC </a:t>
            </a:r>
            <a:endParaRPr lang="en-GB" sz="3200" b="1" dirty="0"/>
          </a:p>
        </p:txBody>
      </p:sp>
      <p:sp>
        <p:nvSpPr>
          <p:cNvPr id="27" name="Freeform 6">
            <a:extLst>
              <a:ext uri="{FF2B5EF4-FFF2-40B4-BE49-F238E27FC236}">
                <a16:creationId xmlns:a16="http://schemas.microsoft.com/office/drawing/2014/main" id="{98A00424-587E-C4D5-1DFE-C1944713A4D9}"/>
              </a:ext>
            </a:extLst>
          </p:cNvPr>
          <p:cNvSpPr/>
          <p:nvPr/>
        </p:nvSpPr>
        <p:spPr>
          <a:xfrm>
            <a:off x="870638" y="2148280"/>
            <a:ext cx="743175" cy="725838"/>
          </a:xfrm>
          <a:custGeom>
            <a:avLst/>
            <a:gdLst/>
            <a:ahLst/>
            <a:cxnLst/>
            <a:rect l="l" t="t" r="r" b="b"/>
            <a:pathLst>
              <a:path w="2545884" h="2722871">
                <a:moveTo>
                  <a:pt x="0" y="0"/>
                </a:moveTo>
                <a:lnTo>
                  <a:pt x="2545884" y="0"/>
                </a:lnTo>
                <a:lnTo>
                  <a:pt x="2545884" y="2722871"/>
                </a:lnTo>
                <a:lnTo>
                  <a:pt x="0" y="2722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3">
            <a:extLst>
              <a:ext uri="{FF2B5EF4-FFF2-40B4-BE49-F238E27FC236}">
                <a16:creationId xmlns:a16="http://schemas.microsoft.com/office/drawing/2014/main" id="{0CB866D3-7E95-52EE-68FE-6CCBC36FDB81}"/>
              </a:ext>
            </a:extLst>
          </p:cNvPr>
          <p:cNvSpPr txBox="1"/>
          <p:nvPr/>
        </p:nvSpPr>
        <p:spPr>
          <a:xfrm>
            <a:off x="870638" y="3213511"/>
            <a:ext cx="10378387" cy="295613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TW" dirty="0">
                <a:solidFill>
                  <a:srgbClr val="000000"/>
                </a:solidFill>
                <a:effectLst/>
                <a:ea typeface="Microsoft JhengHei" panose="020B0604030504040204" pitchFamily="34" charset="-120"/>
                <a:cs typeface="Calibri" panose="020F0502020204030204" pitchFamily="34" charset="0"/>
              </a:rPr>
              <a:t>Additional handrail for people with different height (e.g., children, elderly), with a lower handrail at a height of no more than 800 mm</a:t>
            </a:r>
            <a:endParaRPr lang="en-GB" altLang="zh-TW" dirty="0">
              <a:effectLst/>
              <a:ea typeface="Microsoft JhengHei"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effectLst/>
                <a:ea typeface="Microsoft JhengHei" panose="020B0604030504040204" pitchFamily="34" charset="-120"/>
                <a:cs typeface="Times New Roman" panose="02020603050405020304" pitchFamily="18" charset="0"/>
              </a:rPr>
              <a:t>Provide Quiet Room or Quiet Hours for those in need of a calm environment</a:t>
            </a:r>
            <a:endParaRPr lang="en-GB" altLang="zh-TW" dirty="0">
              <a:effectLst/>
              <a:ea typeface="Microsoft JhengHei"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solidFill>
                  <a:srgbClr val="000000"/>
                </a:solidFill>
                <a:effectLst/>
                <a:ea typeface="Microsoft JhengHei" panose="020B0604030504040204" pitchFamily="34" charset="-120"/>
                <a:cs typeface="Calibri" panose="020F0502020204030204" pitchFamily="34" charset="0"/>
              </a:rPr>
              <a:t>Designated socket with relevant signage for charging electric wheelchair </a:t>
            </a:r>
            <a:endParaRPr lang="en-GB" altLang="zh-TW" dirty="0">
              <a:solidFill>
                <a:srgbClr val="000000"/>
              </a:solidFill>
              <a:ea typeface="Microsoft JhengHei"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en-GB" altLang="zh-TW" dirty="0">
                <a:solidFill>
                  <a:srgbClr val="000000"/>
                </a:solidFill>
                <a:effectLst/>
                <a:ea typeface="Microsoft JhengHei" panose="020B0604030504040204" pitchFamily="34" charset="-120"/>
                <a:cs typeface="Calibri" panose="020F0502020204030204" pitchFamily="34" charset="0"/>
              </a:rPr>
              <a:t>Audio description tour services or audio description for exhibitions, performances, videos, or sports events</a:t>
            </a:r>
            <a:endParaRPr lang="en-GB" altLang="zh-TW" dirty="0">
              <a:solidFill>
                <a:srgbClr val="000000"/>
              </a:solidFill>
              <a:effectLst/>
              <a:ea typeface="Microsoft JhengHei"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effectLst/>
                <a:ea typeface="Microsoft JhengHei" panose="020B0604030504040204" pitchFamily="34" charset="-120"/>
                <a:cs typeface="Calibri" panose="020F0502020204030204" pitchFamily="34" charset="0"/>
              </a:rPr>
              <a:t>Adult diaper changing facility/foldable nursing bed</a:t>
            </a:r>
            <a:endParaRPr lang="en-GB" altLang="zh-TW" dirty="0">
              <a:effectLst/>
              <a:ea typeface="Microsoft JhengHei"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solidFill>
                  <a:srgbClr val="000000"/>
                </a:solidFill>
                <a:effectLst/>
                <a:ea typeface="Microsoft JhengHei" panose="020B0604030504040204" pitchFamily="34" charset="-120"/>
                <a:cs typeface="Calibri" panose="020F0502020204030204" pitchFamily="34" charset="0"/>
              </a:rPr>
              <a:t>Family-friendly / carer-friendly parking space with relevant signage </a:t>
            </a:r>
            <a:endParaRPr lang="en-GB" altLang="zh-TW" dirty="0">
              <a:effectLst/>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611324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CEB4BA-2D74-AD17-DEB3-90D2B58B810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TW" b="1" dirty="0">
                <a:solidFill>
                  <a:schemeClr val="bg1"/>
                </a:solidFill>
                <a:latin typeface="Microsoft JhengHei" panose="020B0604030504040204" pitchFamily="34" charset="-120"/>
                <a:ea typeface="Microsoft JhengHei" panose="020B0604030504040204" pitchFamily="34" charset="-120"/>
              </a:rPr>
              <a:t>UDAS</a:t>
            </a:r>
            <a:r>
              <a:rPr lang="zh-TW" altLang="en-US" b="1" dirty="0">
                <a:solidFill>
                  <a:schemeClr val="bg1"/>
                </a:solidFill>
                <a:latin typeface="Microsoft JhengHei" panose="020B0604030504040204" pitchFamily="34" charset="-120"/>
                <a:ea typeface="Microsoft JhengHei" panose="020B0604030504040204" pitchFamily="34" charset="-120"/>
              </a:rPr>
              <a:t>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r>
              <a:rPr lang="en-GB" altLang="zh-TW" b="1" dirty="0">
                <a:solidFill>
                  <a:srgbClr val="FFC000"/>
                </a:solidFill>
                <a:latin typeface="Microsoft JhengHei" panose="020B0604030504040204" pitchFamily="34" charset="-120"/>
                <a:ea typeface="Microsoft JhengHei" panose="020B0604030504040204" pitchFamily="34" charset="-120"/>
              </a:rPr>
              <a:t>New categories of award</a:t>
            </a:r>
            <a:endParaRPr lang="en-GB" dirty="0">
              <a:solidFill>
                <a:srgbClr val="FFC000"/>
              </a:solidFill>
            </a:endParaRPr>
          </a:p>
        </p:txBody>
      </p:sp>
      <p:sp>
        <p:nvSpPr>
          <p:cNvPr id="8" name="TextBox 7">
            <a:extLst>
              <a:ext uri="{FF2B5EF4-FFF2-40B4-BE49-F238E27FC236}">
                <a16:creationId xmlns:a16="http://schemas.microsoft.com/office/drawing/2014/main" id="{E725B374-050E-6D46-951A-DEF22A7138DE}"/>
              </a:ext>
            </a:extLst>
          </p:cNvPr>
          <p:cNvSpPr txBox="1"/>
          <p:nvPr/>
        </p:nvSpPr>
        <p:spPr>
          <a:xfrm>
            <a:off x="842895" y="2054383"/>
            <a:ext cx="10025130" cy="584775"/>
          </a:xfrm>
          <a:prstGeom prst="rect">
            <a:avLst/>
          </a:prstGeom>
          <a:noFill/>
        </p:spPr>
        <p:txBody>
          <a:bodyPr wrap="square">
            <a:spAutoFit/>
          </a:bodyPr>
          <a:lstStyle>
            <a:defPPr>
              <a:defRPr lang="en-US"/>
            </a:defPPr>
            <a:lvl1pPr>
              <a:lnSpc>
                <a:spcPct val="150000"/>
              </a:lnSpc>
              <a:defRPr sz="3200" b="1">
                <a:solidFill>
                  <a:srgbClr val="7030A0"/>
                </a:solidFill>
                <a:latin typeface="Microsoft JhengHei" panose="020B0604030504040204" pitchFamily="34" charset="-120"/>
                <a:ea typeface="Microsoft JhengHei" panose="020B0604030504040204" pitchFamily="34" charset="-120"/>
              </a:defRPr>
            </a:lvl1pPr>
          </a:lstStyle>
          <a:p>
            <a:pPr>
              <a:lnSpc>
                <a:spcPct val="100000"/>
              </a:lnSpc>
            </a:pPr>
            <a:r>
              <a:rPr lang="en-US" altLang="zh-TW" sz="3200" dirty="0"/>
              <a:t>Award-winning Premises of the UDAS 2024/25</a:t>
            </a:r>
            <a:endParaRPr lang="en-GB" altLang="zh-TW" sz="3200" dirty="0"/>
          </a:p>
        </p:txBody>
      </p:sp>
      <p:sp>
        <p:nvSpPr>
          <p:cNvPr id="2" name="Freeform 6">
            <a:extLst>
              <a:ext uri="{FF2B5EF4-FFF2-40B4-BE49-F238E27FC236}">
                <a16:creationId xmlns:a16="http://schemas.microsoft.com/office/drawing/2014/main" id="{3841BA17-947B-2E8C-0585-3E839EA7D4EF}"/>
              </a:ext>
            </a:extLst>
          </p:cNvPr>
          <p:cNvSpPr>
            <a:spLocks noChangeAspect="1"/>
          </p:cNvSpPr>
          <p:nvPr/>
        </p:nvSpPr>
        <p:spPr>
          <a:xfrm>
            <a:off x="842895" y="3642239"/>
            <a:ext cx="532980" cy="648000"/>
          </a:xfrm>
          <a:custGeom>
            <a:avLst/>
            <a:gdLst/>
            <a:ahLst/>
            <a:cxnLst/>
            <a:rect l="l" t="t" r="r" b="b"/>
            <a:pathLst>
              <a:path w="3384423" h="4114800">
                <a:moveTo>
                  <a:pt x="0" y="0"/>
                </a:moveTo>
                <a:lnTo>
                  <a:pt x="3384423" y="0"/>
                </a:lnTo>
                <a:lnTo>
                  <a:pt x="338442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7">
            <a:extLst>
              <a:ext uri="{FF2B5EF4-FFF2-40B4-BE49-F238E27FC236}">
                <a16:creationId xmlns:a16="http://schemas.microsoft.com/office/drawing/2014/main" id="{CA575680-388E-9E70-B3B8-CC87C19EA0D5}"/>
              </a:ext>
            </a:extLst>
          </p:cNvPr>
          <p:cNvSpPr>
            <a:spLocks noChangeAspect="1"/>
          </p:cNvSpPr>
          <p:nvPr/>
        </p:nvSpPr>
        <p:spPr>
          <a:xfrm>
            <a:off x="842895" y="2795661"/>
            <a:ext cx="532980" cy="648000"/>
          </a:xfrm>
          <a:custGeom>
            <a:avLst/>
            <a:gdLst/>
            <a:ahLst/>
            <a:cxnLst/>
            <a:rect l="l" t="t" r="r" b="b"/>
            <a:pathLst>
              <a:path w="3384423" h="4114800">
                <a:moveTo>
                  <a:pt x="0" y="0"/>
                </a:moveTo>
                <a:lnTo>
                  <a:pt x="3384423" y="0"/>
                </a:lnTo>
                <a:lnTo>
                  <a:pt x="33844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0" name="TextBox 9">
            <a:extLst>
              <a:ext uri="{FF2B5EF4-FFF2-40B4-BE49-F238E27FC236}">
                <a16:creationId xmlns:a16="http://schemas.microsoft.com/office/drawing/2014/main" id="{05C826F3-2608-31E9-03EF-78F71096A75C}"/>
              </a:ext>
            </a:extLst>
          </p:cNvPr>
          <p:cNvSpPr txBox="1"/>
          <p:nvPr/>
        </p:nvSpPr>
        <p:spPr>
          <a:xfrm>
            <a:off x="1088092" y="2850453"/>
            <a:ext cx="4501780" cy="461665"/>
          </a:xfrm>
          <a:prstGeom prst="rect">
            <a:avLst/>
          </a:prstGeom>
          <a:noFill/>
        </p:spPr>
        <p:txBody>
          <a:bodyPr wrap="square">
            <a:spAutoFit/>
          </a:bodyPr>
          <a:lstStyle/>
          <a:p>
            <a:pPr lvl="1"/>
            <a:r>
              <a:rPr lang="en-GB" altLang="zh-TW" sz="2400" dirty="0">
                <a:latin typeface="Microsoft JhengHei" panose="020B0604030504040204" pitchFamily="34" charset="-120"/>
                <a:ea typeface="Microsoft JhengHei" panose="020B0604030504040204" pitchFamily="34" charset="-120"/>
              </a:rPr>
              <a:t>Double Gold Award</a:t>
            </a:r>
            <a:endParaRPr lang="en-GB" altLang="zh-TW" sz="2400" b="0" dirty="0">
              <a:solidFill>
                <a:schemeClr val="tx1"/>
              </a:solidFill>
              <a:latin typeface="Microsoft JhengHei" panose="020B0604030504040204" pitchFamily="34" charset="-120"/>
              <a:ea typeface="Microsoft JhengHei" panose="020B0604030504040204" pitchFamily="34" charset="-120"/>
            </a:endParaRPr>
          </a:p>
        </p:txBody>
      </p:sp>
      <p:sp>
        <p:nvSpPr>
          <p:cNvPr id="11" name="TextBox 10">
            <a:extLst>
              <a:ext uri="{FF2B5EF4-FFF2-40B4-BE49-F238E27FC236}">
                <a16:creationId xmlns:a16="http://schemas.microsoft.com/office/drawing/2014/main" id="{1D071D39-E1B5-7F59-9100-C12E3C40D3A0}"/>
              </a:ext>
            </a:extLst>
          </p:cNvPr>
          <p:cNvSpPr txBox="1"/>
          <p:nvPr/>
        </p:nvSpPr>
        <p:spPr>
          <a:xfrm>
            <a:off x="1088091" y="3678984"/>
            <a:ext cx="5387117" cy="461665"/>
          </a:xfrm>
          <a:prstGeom prst="rect">
            <a:avLst/>
          </a:prstGeom>
          <a:noFill/>
        </p:spPr>
        <p:txBody>
          <a:bodyPr wrap="square">
            <a:spAutoFit/>
          </a:bodyPr>
          <a:lstStyle/>
          <a:p>
            <a:pPr lvl="1"/>
            <a:r>
              <a:rPr lang="en-GB" altLang="zh-TW" sz="2400" dirty="0">
                <a:latin typeface="Microsoft JhengHei" panose="020B0604030504040204" pitchFamily="34" charset="-120"/>
                <a:ea typeface="Microsoft JhengHei" panose="020B0604030504040204" pitchFamily="34" charset="-120"/>
              </a:rPr>
              <a:t>Continuous Improvement Award</a:t>
            </a:r>
            <a:endParaRPr lang="en-GB" altLang="zh-TW" sz="2400" b="0" dirty="0">
              <a:solidFill>
                <a:schemeClr val="tx1"/>
              </a:solidFill>
              <a:latin typeface="Microsoft JhengHei" panose="020B0604030504040204" pitchFamily="34" charset="-120"/>
              <a:ea typeface="Microsoft JhengHei" panose="020B0604030504040204" pitchFamily="34" charset="-120"/>
            </a:endParaRPr>
          </a:p>
        </p:txBody>
      </p:sp>
      <p:sp>
        <p:nvSpPr>
          <p:cNvPr id="15" name="TextBox 14">
            <a:extLst>
              <a:ext uri="{FF2B5EF4-FFF2-40B4-BE49-F238E27FC236}">
                <a16:creationId xmlns:a16="http://schemas.microsoft.com/office/drawing/2014/main" id="{AF397585-DFEB-EACA-19EE-1961BB8D94E1}"/>
              </a:ext>
            </a:extLst>
          </p:cNvPr>
          <p:cNvSpPr txBox="1"/>
          <p:nvPr/>
        </p:nvSpPr>
        <p:spPr>
          <a:xfrm>
            <a:off x="842895" y="4375972"/>
            <a:ext cx="10904820" cy="2267287"/>
          </a:xfrm>
          <a:prstGeom prst="rect">
            <a:avLst/>
          </a:prstGeom>
          <a:noFill/>
        </p:spPr>
        <p:txBody>
          <a:bodyPr wrap="square">
            <a:spAutoFit/>
          </a:bodyPr>
          <a:lstStyle/>
          <a:p>
            <a:pPr marL="285750"/>
            <a:r>
              <a:rPr lang="en-US" sz="2000" b="1" dirty="0">
                <a:effectLst/>
                <a:latin typeface="Calibri" panose="020F0502020204030204" pitchFamily="34" charset="0"/>
                <a:ea typeface="PMingLiU" panose="02020500000000000000" pitchFamily="18" charset="-120"/>
                <a:cs typeface="Times New Roman" panose="02020603050405020304" pitchFamily="18" charset="0"/>
              </a:rPr>
              <a:t>Examples of improvement on accessibility</a:t>
            </a:r>
            <a:endParaRPr lang="en-GB" sz="2000" b="1"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buFont typeface="Symbol" panose="05050102010706020507" pitchFamily="18" charset="2"/>
              <a:buChar char=""/>
            </a:pPr>
            <a:r>
              <a:rPr lang="en-US" dirty="0">
                <a:effectLst/>
                <a:latin typeface="Calibri" panose="020F0502020204030204" pitchFamily="34" charset="0"/>
                <a:ea typeface="PMingLiU" panose="02020500000000000000" pitchFamily="18" charset="-120"/>
                <a:cs typeface="Times New Roman" panose="02020603050405020304" pitchFamily="18" charset="0"/>
              </a:rPr>
              <a:t>Installation of automatic door(s) at other entrance(s) in addition to the main entrance.</a:t>
            </a:r>
            <a:endParaRPr lang="en-GB"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gn="just">
              <a:spcAft>
                <a:spcPts val="800"/>
              </a:spcAft>
              <a:buFont typeface="Symbol" panose="05050102010706020507" pitchFamily="18" charset="2"/>
              <a:buChar char=""/>
            </a:pPr>
            <a:r>
              <a:rPr lang="en-US" dirty="0">
                <a:effectLst/>
                <a:latin typeface="Calibri" panose="020F0502020204030204" pitchFamily="34" charset="0"/>
                <a:ea typeface="PMingLiU" panose="02020500000000000000" pitchFamily="18" charset="-120"/>
                <a:cs typeface="Times New Roman" panose="02020603050405020304" pitchFamily="18" charset="0"/>
              </a:rPr>
              <a:t>Provision of live captioning through artificial intelligence technology, enabling persons with hearing impairment participate in activities.</a:t>
            </a:r>
          </a:p>
          <a:p>
            <a:pPr marL="342900" lvl="0" indent="-342900" algn="just">
              <a:spcAft>
                <a:spcPts val="800"/>
              </a:spcAft>
              <a:buFont typeface="Symbol" panose="05050102010706020507" pitchFamily="18" charset="2"/>
              <a:buChar char=""/>
            </a:pPr>
            <a:r>
              <a:rPr lang="en-US" dirty="0">
                <a:effectLst/>
                <a:latin typeface="Calibri" panose="020F0502020204030204" pitchFamily="34" charset="0"/>
                <a:ea typeface="PMingLiU" panose="02020500000000000000" pitchFamily="18" charset="-120"/>
                <a:cs typeface="Times New Roman" panose="02020603050405020304" pitchFamily="18" charset="0"/>
              </a:rPr>
              <a:t>Installation of automatic fall detection alarm systems in toilets, using innovative technology to enhance the safety of users.</a:t>
            </a:r>
            <a:endParaRPr lang="en-GB"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gn="just">
              <a:spcAft>
                <a:spcPts val="800"/>
              </a:spcAft>
              <a:buFont typeface="Symbol" panose="05050102010706020507" pitchFamily="18" charset="2"/>
              <a:buChar char=""/>
            </a:pPr>
            <a:endParaRPr lang="en-GB"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40663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10701"/>
            <a:ext cx="10515600" cy="1325563"/>
          </a:xfrm>
        </p:spPr>
        <p:txBody>
          <a:bodyPr>
            <a:normAutofit/>
          </a:bodyPr>
          <a:lstStyle/>
          <a:p>
            <a:r>
              <a:rPr lang="en-GB" altLang="zh-TW" b="1" dirty="0">
                <a:solidFill>
                  <a:schemeClr val="bg1"/>
                </a:solidFill>
                <a:latin typeface="Microsoft JhengHei" panose="020B0604030504040204" pitchFamily="34" charset="-120"/>
                <a:ea typeface="Microsoft JhengHei" panose="020B0604030504040204" pitchFamily="34" charset="-120"/>
              </a:rPr>
              <a:t>UDAS</a:t>
            </a:r>
            <a:r>
              <a:rPr lang="zh-TW" altLang="en-US" b="1" dirty="0">
                <a:solidFill>
                  <a:schemeClr val="bg1"/>
                </a:solidFill>
                <a:latin typeface="Microsoft JhengHei" panose="020B0604030504040204" pitchFamily="34" charset="-120"/>
                <a:ea typeface="Microsoft JhengHei" panose="020B0604030504040204" pitchFamily="34" charset="-120"/>
              </a:rPr>
              <a:t>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r>
              <a:rPr lang="en-GB" sz="4000" b="1" dirty="0">
                <a:solidFill>
                  <a:srgbClr val="FFC000"/>
                </a:solidFill>
                <a:latin typeface="Microsoft JhengHei UI" panose="020B0604030504040204" pitchFamily="34" charset="-120"/>
                <a:ea typeface="Microsoft JhengHei UI" panose="020B0604030504040204" pitchFamily="34" charset="-120"/>
              </a:rPr>
              <a:t>Judging Criteria</a:t>
            </a:r>
            <a:endParaRPr lang="en-US" sz="4000" b="1" dirty="0">
              <a:solidFill>
                <a:srgbClr val="FFC000"/>
              </a:solidFill>
              <a:latin typeface="Microsoft JhengHei UI" panose="020B0604030504040204" pitchFamily="34" charset="-120"/>
              <a:ea typeface="Microsoft JhengHei UI" panose="020B0604030504040204" pitchFamily="34" charset="-120"/>
            </a:endParaRPr>
          </a:p>
        </p:txBody>
      </p:sp>
      <p:graphicFrame>
        <p:nvGraphicFramePr>
          <p:cNvPr id="5" name="Table 4">
            <a:extLst>
              <a:ext uri="{FF2B5EF4-FFF2-40B4-BE49-F238E27FC236}">
                <a16:creationId xmlns:a16="http://schemas.microsoft.com/office/drawing/2014/main" id="{BC33973E-4492-E6AD-15BC-DF34A9497471}"/>
              </a:ext>
            </a:extLst>
          </p:cNvPr>
          <p:cNvGraphicFramePr>
            <a:graphicFrameLocks noGrp="1"/>
          </p:cNvGraphicFramePr>
          <p:nvPr/>
        </p:nvGraphicFramePr>
        <p:xfrm>
          <a:off x="838199" y="2418019"/>
          <a:ext cx="10639426" cy="3687699"/>
        </p:xfrm>
        <a:graphic>
          <a:graphicData uri="http://schemas.openxmlformats.org/drawingml/2006/table">
            <a:tbl>
              <a:tblPr firstRow="1" firstCol="1" bandRow="1">
                <a:tableStyleId>{5C22544A-7EE6-4342-B048-85BDC9FD1C3A}</a:tableStyleId>
              </a:tblPr>
              <a:tblGrid>
                <a:gridCol w="2324101">
                  <a:extLst>
                    <a:ext uri="{9D8B030D-6E8A-4147-A177-3AD203B41FA5}">
                      <a16:colId xmlns:a16="http://schemas.microsoft.com/office/drawing/2014/main" val="4242768436"/>
                    </a:ext>
                  </a:extLst>
                </a:gridCol>
                <a:gridCol w="2324100">
                  <a:extLst>
                    <a:ext uri="{9D8B030D-6E8A-4147-A177-3AD203B41FA5}">
                      <a16:colId xmlns:a16="http://schemas.microsoft.com/office/drawing/2014/main" val="3841968924"/>
                    </a:ext>
                  </a:extLst>
                </a:gridCol>
                <a:gridCol w="2124075">
                  <a:extLst>
                    <a:ext uri="{9D8B030D-6E8A-4147-A177-3AD203B41FA5}">
                      <a16:colId xmlns:a16="http://schemas.microsoft.com/office/drawing/2014/main" val="2491290923"/>
                    </a:ext>
                  </a:extLst>
                </a:gridCol>
                <a:gridCol w="3867150">
                  <a:extLst>
                    <a:ext uri="{9D8B030D-6E8A-4147-A177-3AD203B41FA5}">
                      <a16:colId xmlns:a16="http://schemas.microsoft.com/office/drawing/2014/main" val="1353231059"/>
                    </a:ext>
                  </a:extLst>
                </a:gridCol>
              </a:tblGrid>
              <a:tr h="0">
                <a:tc rowSpan="2">
                  <a:txBody>
                    <a:bodyPr/>
                    <a:lstStyle/>
                    <a:p>
                      <a:pPr algn="just">
                        <a:lnSpc>
                          <a:spcPct val="107000"/>
                        </a:lnSpc>
                        <a:spcAft>
                          <a:spcPts val="800"/>
                        </a:spcAft>
                      </a:pPr>
                      <a:r>
                        <a:rPr lang="en-US"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Award</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tc>
                <a:tc gridSpan="2">
                  <a:txBody>
                    <a:bodyPr/>
                    <a:lstStyle/>
                    <a:p>
                      <a:pPr algn="just">
                        <a:lnSpc>
                          <a:spcPct val="107000"/>
                        </a:lnSpc>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Points (A+B+C+D+E)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GB"/>
                    </a:p>
                  </a:txBody>
                  <a:tcPr/>
                </a:tc>
                <a:tc rowSpan="2">
                  <a:txBody>
                    <a:bodyPr/>
                    <a:lstStyle/>
                    <a:p>
                      <a:pPr marL="0" algn="just" defTabSz="914400" rtl="0" eaLnBrk="1" latinLnBrk="0" hangingPunct="1">
                        <a:lnSpc>
                          <a:spcPct val="107000"/>
                        </a:lnSpc>
                        <a:spcAft>
                          <a:spcPts val="800"/>
                        </a:spcAft>
                      </a:pPr>
                      <a:r>
                        <a:rPr lang="en-GB" sz="2000" b="1"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Judging Criteria</a:t>
                      </a:r>
                    </a:p>
                  </a:txBody>
                  <a:tcPr marL="68580" marR="68580" marT="0" marB="0"/>
                </a:tc>
                <a:extLst>
                  <a:ext uri="{0D108BD9-81ED-4DB2-BD59-A6C34878D82A}">
                    <a16:rowId xmlns:a16="http://schemas.microsoft.com/office/drawing/2014/main" val="601037403"/>
                  </a:ext>
                </a:extLst>
              </a:tr>
              <a:tr h="0">
                <a:tc vMerge="1">
                  <a:txBody>
                    <a:bodyPr/>
                    <a:lstStyle/>
                    <a:p>
                      <a:endParaRPr lang="en-GB"/>
                    </a:p>
                  </a:txBody>
                  <a:tcPr/>
                </a:tc>
                <a:tc>
                  <a:txBody>
                    <a:bodyPr/>
                    <a:lstStyle/>
                    <a:p>
                      <a:pPr algn="just">
                        <a:lnSpc>
                          <a:spcPct val="107000"/>
                        </a:lnSpc>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Larger Premises</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Smaller Premises</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GB"/>
                    </a:p>
                  </a:txBody>
                  <a:tcPr/>
                </a:tc>
                <a:extLst>
                  <a:ext uri="{0D108BD9-81ED-4DB2-BD59-A6C34878D82A}">
                    <a16:rowId xmlns:a16="http://schemas.microsoft.com/office/drawing/2014/main" val="279689245"/>
                  </a:ext>
                </a:extLst>
              </a:tr>
              <a:tr h="0">
                <a:tc>
                  <a:txBody>
                    <a:bodyPr/>
                    <a:lstStyle/>
                    <a:p>
                      <a:pPr algn="just">
                        <a:lnSpc>
                          <a:spcPct val="107000"/>
                        </a:lnSpc>
                        <a:spcAft>
                          <a:spcPts val="800"/>
                        </a:spcAft>
                      </a:pPr>
                      <a:r>
                        <a:rPr lang="en-US" sz="2400">
                          <a:effectLst/>
                          <a:latin typeface="Calibri" panose="020F0502020204030204" pitchFamily="34" charset="0"/>
                          <a:ea typeface="Calibri" panose="020F0502020204030204" pitchFamily="34" charset="0"/>
                          <a:cs typeface="Calibri" panose="020F0502020204030204" pitchFamily="34" charset="0"/>
                        </a:rPr>
                        <a:t>Bronze</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GB" sz="2000">
                          <a:effectLst/>
                          <a:latin typeface="Calibri" panose="020F0502020204030204" pitchFamily="34" charset="0"/>
                          <a:ea typeface="Calibri" panose="020F0502020204030204" pitchFamily="34" charset="0"/>
                          <a:cs typeface="Calibri" panose="020F0502020204030204" pitchFamily="34" charset="0"/>
                        </a:rPr>
                        <a:t>30-49 points</a:t>
                      </a:r>
                    </a:p>
                  </a:txBody>
                  <a:tcPr marL="68580" marR="68580" marT="0" marB="0"/>
                </a:tc>
                <a:tc>
                  <a:txBody>
                    <a:bodyPr/>
                    <a:lstStyle/>
                    <a:p>
                      <a:pPr algn="just">
                        <a:lnSpc>
                          <a:spcPct val="107000"/>
                        </a:lnSpc>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20-29 points</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02422462"/>
                  </a:ext>
                </a:extLst>
              </a:tr>
              <a:tr h="0">
                <a:tc>
                  <a:txBody>
                    <a:bodyPr/>
                    <a:lstStyle/>
                    <a:p>
                      <a:pPr algn="just">
                        <a:lnSpc>
                          <a:spcPct val="107000"/>
                        </a:lnSpc>
                        <a:spcAft>
                          <a:spcPts val="800"/>
                        </a:spcAft>
                      </a:pPr>
                      <a:r>
                        <a:rPr lang="en-US" sz="2400">
                          <a:effectLst/>
                          <a:latin typeface="Calibri" panose="020F0502020204030204" pitchFamily="34" charset="0"/>
                          <a:ea typeface="Calibri" panose="020F0502020204030204" pitchFamily="34" charset="0"/>
                          <a:cs typeface="Calibri" panose="020F0502020204030204" pitchFamily="34" charset="0"/>
                        </a:rPr>
                        <a:t>Silver</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50-69 points</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30-44 points</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95913694"/>
                  </a:ext>
                </a:extLst>
              </a:tr>
              <a:tr h="0">
                <a:tc>
                  <a:txBody>
                    <a:bodyPr/>
                    <a:lstStyle/>
                    <a:p>
                      <a:pPr algn="just">
                        <a:lnSpc>
                          <a:spcPct val="107000"/>
                        </a:lnSpc>
                        <a:spcAft>
                          <a:spcPts val="800"/>
                        </a:spcAft>
                      </a:pPr>
                      <a:r>
                        <a:rPr lang="en-US" sz="2400">
                          <a:effectLst/>
                          <a:latin typeface="Calibri" panose="020F0502020204030204" pitchFamily="34" charset="0"/>
                          <a:ea typeface="Calibri" panose="020F0502020204030204" pitchFamily="34" charset="0"/>
                          <a:cs typeface="Calibri" panose="020F0502020204030204" pitchFamily="34" charset="0"/>
                        </a:rPr>
                        <a:t>Gold</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GB" sz="2000">
                          <a:effectLst/>
                          <a:latin typeface="Calibri" panose="020F0502020204030204" pitchFamily="34" charset="0"/>
                          <a:ea typeface="Calibri" panose="020F0502020204030204" pitchFamily="34" charset="0"/>
                          <a:cs typeface="Calibri" panose="020F0502020204030204" pitchFamily="34" charset="0"/>
                        </a:rPr>
                        <a:t>70 points or above</a:t>
                      </a:r>
                    </a:p>
                  </a:txBody>
                  <a:tcPr marL="68580" marR="68580" marT="0" marB="0"/>
                </a:tc>
                <a:tc>
                  <a:txBody>
                    <a:bodyPr/>
                    <a:lstStyle/>
                    <a:p>
                      <a:pPr algn="just">
                        <a:lnSpc>
                          <a:spcPct val="107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45 points or above</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Obtaining 60 marks or above in the below Marking Scheme. Scoring will be conducted by the Judging Panel</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03373686"/>
                  </a:ext>
                </a:extLst>
              </a:tr>
              <a:tr h="556260">
                <a:tc>
                  <a:txBody>
                    <a:bodyPr/>
                    <a:lstStyle/>
                    <a:p>
                      <a:pPr algn="just">
                        <a:lnSpc>
                          <a:spcPct val="107000"/>
                        </a:lnSpc>
                        <a:spcAft>
                          <a:spcPts val="8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Special Recognition</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just">
                        <a:lnSpc>
                          <a:spcPct val="107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Meeting the criteria for Silver or Gold Award</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GB"/>
                    </a:p>
                  </a:txBody>
                  <a:tcPr/>
                </a:tc>
                <a:tc>
                  <a:txBody>
                    <a:bodyPr/>
                    <a:lstStyle/>
                    <a:p>
                      <a:pPr algn="just">
                        <a:lnSpc>
                          <a:spcPct val="107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With excellent UD provisions and fulfilling the below marking scheme, as deemed by the Judging Panel</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376418565"/>
                  </a:ext>
                </a:extLst>
              </a:tr>
            </a:tbl>
          </a:graphicData>
        </a:graphic>
      </p:graphicFrame>
    </p:spTree>
    <p:extLst>
      <p:ext uri="{BB962C8B-B14F-4D97-AF65-F5344CB8AC3E}">
        <p14:creationId xmlns:p14="http://schemas.microsoft.com/office/powerpoint/2010/main" val="1194492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10701"/>
            <a:ext cx="10515600" cy="1325563"/>
          </a:xfrm>
        </p:spPr>
        <p:txBody>
          <a:bodyPr>
            <a:normAutofit/>
          </a:bodyPr>
          <a:lstStyle/>
          <a:p>
            <a:r>
              <a:rPr lang="en-GB" altLang="zh-TW" b="1" dirty="0">
                <a:solidFill>
                  <a:schemeClr val="bg1"/>
                </a:solidFill>
                <a:latin typeface="Microsoft JhengHei" panose="020B0604030504040204" pitchFamily="34" charset="-120"/>
                <a:ea typeface="Microsoft JhengHei" panose="020B0604030504040204" pitchFamily="34" charset="-120"/>
              </a:rPr>
              <a:t>UDAS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endParaRPr lang="en-US" sz="4000" b="1" dirty="0">
              <a:solidFill>
                <a:schemeClr val="bg1"/>
              </a:solidFill>
              <a:latin typeface="Microsoft JhengHei UI" panose="020B0604030504040204" pitchFamily="34" charset="-120"/>
              <a:ea typeface="Microsoft JhengHei UI" panose="020B0604030504040204" pitchFamily="34" charset="-120"/>
            </a:endParaRPr>
          </a:p>
        </p:txBody>
      </p:sp>
      <p:cxnSp>
        <p:nvCxnSpPr>
          <p:cNvPr id="3" name="Straight Connector 2">
            <a:extLst>
              <a:ext uri="{FF2B5EF4-FFF2-40B4-BE49-F238E27FC236}">
                <a16:creationId xmlns:a16="http://schemas.microsoft.com/office/drawing/2014/main" id="{B3B06429-CA39-3B74-4BA2-027430A21930}"/>
              </a:ext>
            </a:extLst>
          </p:cNvPr>
          <p:cNvCxnSpPr/>
          <p:nvPr/>
        </p:nvCxnSpPr>
        <p:spPr>
          <a:xfrm flipH="1" flipV="1">
            <a:off x="1438345" y="2987628"/>
            <a:ext cx="3083526" cy="19864"/>
          </a:xfrm>
          <a:prstGeom prst="line">
            <a:avLst/>
          </a:prstGeom>
          <a:ln w="9525">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1D53B4-FAD1-0AAC-7460-8F0EEB04AFE9}"/>
              </a:ext>
            </a:extLst>
          </p:cNvPr>
          <p:cNvSpPr/>
          <p:nvPr/>
        </p:nvSpPr>
        <p:spPr>
          <a:xfrm>
            <a:off x="1784414" y="4994892"/>
            <a:ext cx="1127131" cy="369332"/>
          </a:xfrm>
          <a:prstGeom prst="rect">
            <a:avLst/>
          </a:prstGeom>
        </p:spPr>
        <p:txBody>
          <a:bodyPr wrap="square">
            <a:spAutoFit/>
          </a:bodyPr>
          <a:lstStyle/>
          <a:p>
            <a:r>
              <a:rPr lang="en-GB" altLang="zh-TW" dirty="0">
                <a:latin typeface="Microsoft JhengHei UI" panose="020B0604030504040204" pitchFamily="34" charset="-120"/>
                <a:ea typeface="Microsoft JhengHei UI" panose="020B0604030504040204" pitchFamily="34" charset="-120"/>
                <a:cs typeface="Calibri" panose="020F0502020204030204" pitchFamily="34" charset="0"/>
              </a:rPr>
              <a:t>Website</a:t>
            </a:r>
            <a:endParaRPr lang="en-US" dirty="0">
              <a:latin typeface="Microsoft JhengHei UI" panose="020B0604030504040204" pitchFamily="34" charset="-120"/>
              <a:ea typeface="Microsoft JhengHei UI" panose="020B0604030504040204" pitchFamily="34" charset="-120"/>
            </a:endParaRPr>
          </a:p>
        </p:txBody>
      </p:sp>
      <p:sp>
        <p:nvSpPr>
          <p:cNvPr id="12" name="Rectangle 11">
            <a:extLst>
              <a:ext uri="{FF2B5EF4-FFF2-40B4-BE49-F238E27FC236}">
                <a16:creationId xmlns:a16="http://schemas.microsoft.com/office/drawing/2014/main" id="{D5E07A03-6A54-D579-3B56-EEE59E9DAF1E}"/>
              </a:ext>
            </a:extLst>
          </p:cNvPr>
          <p:cNvSpPr/>
          <p:nvPr/>
        </p:nvSpPr>
        <p:spPr>
          <a:xfrm>
            <a:off x="4248448" y="4996541"/>
            <a:ext cx="1240362" cy="369332"/>
          </a:xfrm>
          <a:prstGeom prst="rect">
            <a:avLst/>
          </a:prstGeom>
        </p:spPr>
        <p:txBody>
          <a:bodyPr wrap="square">
            <a:spAutoFit/>
          </a:bodyPr>
          <a:lstStyle/>
          <a:p>
            <a:r>
              <a:rPr lang="en-GB" altLang="zh-TW" dirty="0">
                <a:latin typeface="Microsoft JhengHei UI" panose="020B0604030504040204" pitchFamily="34" charset="-120"/>
                <a:ea typeface="Microsoft JhengHei UI" panose="020B0604030504040204" pitchFamily="34" charset="-120"/>
                <a:cs typeface="Calibri" panose="020F0502020204030204" pitchFamily="34" charset="0"/>
              </a:rPr>
              <a:t>Brochure</a:t>
            </a:r>
            <a:endParaRPr lang="en-US" dirty="0">
              <a:latin typeface="Microsoft JhengHei UI" panose="020B0604030504040204" pitchFamily="34" charset="-120"/>
              <a:ea typeface="Microsoft JhengHei UI" panose="020B0604030504040204" pitchFamily="34" charset="-120"/>
              <a:cs typeface="Calibri" panose="020F0502020204030204" pitchFamily="34" charset="0"/>
            </a:endParaRPr>
          </a:p>
        </p:txBody>
      </p:sp>
      <p:sp>
        <p:nvSpPr>
          <p:cNvPr id="15" name="Rectangle 14">
            <a:extLst>
              <a:ext uri="{FF2B5EF4-FFF2-40B4-BE49-F238E27FC236}">
                <a16:creationId xmlns:a16="http://schemas.microsoft.com/office/drawing/2014/main" id="{29406786-C293-97DE-95EC-398DF34332EF}"/>
              </a:ext>
            </a:extLst>
          </p:cNvPr>
          <p:cNvSpPr/>
          <p:nvPr/>
        </p:nvSpPr>
        <p:spPr>
          <a:xfrm>
            <a:off x="6825713" y="2934718"/>
            <a:ext cx="5094877" cy="2225353"/>
          </a:xfrm>
          <a:prstGeom prst="rect">
            <a:avLst/>
          </a:prstGeom>
        </p:spPr>
        <p:txBody>
          <a:bodyPr>
            <a:spAutoFit/>
          </a:bodyPr>
          <a:lstStyle/>
          <a:p>
            <a:pPr>
              <a:lnSpc>
                <a:spcPct val="200000"/>
              </a:lnSpc>
            </a:pPr>
            <a:r>
              <a:rPr lang="en-GB" altLang="zh-TW" dirty="0">
                <a:latin typeface="Microsoft JhengHei UI" panose="020B0604030504040204" pitchFamily="34" charset="-120"/>
                <a:ea typeface="Microsoft JhengHei UI" panose="020B0604030504040204" pitchFamily="34" charset="-120"/>
              </a:rPr>
              <a:t>For enquiries, please contact the EOC</a:t>
            </a:r>
            <a:endParaRPr lang="en-US" dirty="0">
              <a:latin typeface="Microsoft JhengHei UI" panose="020B0604030504040204" pitchFamily="34" charset="-120"/>
              <a:ea typeface="Microsoft JhengHei UI" panose="020B0604030504040204" pitchFamily="34" charset="-120"/>
            </a:endParaRPr>
          </a:p>
          <a:p>
            <a:pPr>
              <a:lnSpc>
                <a:spcPct val="200000"/>
              </a:lnSpc>
            </a:pPr>
            <a:r>
              <a:rPr lang="en-GB" altLang="zh-TW" dirty="0">
                <a:latin typeface="Microsoft JhengHei UI" panose="020B0604030504040204" pitchFamily="34" charset="-120"/>
                <a:ea typeface="Microsoft JhengHei UI" panose="020B0604030504040204" pitchFamily="34" charset="-120"/>
                <a:cs typeface="Calibri" panose="020F0502020204030204" pitchFamily="34" charset="0"/>
              </a:rPr>
              <a:t>Website</a:t>
            </a:r>
            <a:r>
              <a:rPr lang="zh-TW" altLang="en-US" dirty="0">
                <a:latin typeface="Microsoft JhengHei UI" panose="020B0604030504040204" pitchFamily="34" charset="-120"/>
                <a:ea typeface="Microsoft JhengHei UI" panose="020B0604030504040204" pitchFamily="34" charset="-120"/>
              </a:rPr>
              <a:t>：</a:t>
            </a:r>
            <a:r>
              <a:rPr lang="en-US" dirty="0">
                <a:latin typeface="Microsoft JhengHei UI" panose="020B0604030504040204" pitchFamily="34" charset="-120"/>
                <a:ea typeface="Microsoft JhengHei UI" panose="020B0604030504040204" pitchFamily="34" charset="-120"/>
                <a:cs typeface="Calibri" panose="020F0502020204030204" pitchFamily="34" charset="0"/>
              </a:rPr>
              <a:t> </a:t>
            </a:r>
            <a:r>
              <a:rPr lang="en-GB" u="sng" dirty="0">
                <a:latin typeface="Microsoft JhengHei UI" panose="020B0604030504040204" pitchFamily="34" charset="-120"/>
                <a:ea typeface="Microsoft JhengHei UI" panose="020B0604030504040204" pitchFamily="34" charset="-120"/>
                <a:hlinkClick r:id="rId3"/>
              </a:rPr>
              <a:t>https://www.eoc.org.hk/</a:t>
            </a:r>
            <a:r>
              <a:rPr lang="en-US" u="sng" dirty="0" err="1">
                <a:latin typeface="Microsoft JhengHei UI" panose="020B0604030504040204" pitchFamily="34" charset="-120"/>
                <a:ea typeface="Microsoft JhengHei UI" panose="020B0604030504040204" pitchFamily="34" charset="-120"/>
                <a:hlinkClick r:id="rId3"/>
              </a:rPr>
              <a:t>en</a:t>
            </a:r>
            <a:r>
              <a:rPr lang="en-GB" u="sng" dirty="0">
                <a:latin typeface="Microsoft JhengHei UI" panose="020B0604030504040204" pitchFamily="34" charset="-120"/>
                <a:ea typeface="Microsoft JhengHei UI" panose="020B0604030504040204" pitchFamily="34" charset="-120"/>
                <a:hlinkClick r:id="rId3"/>
              </a:rPr>
              <a:t>/</a:t>
            </a:r>
            <a:r>
              <a:rPr lang="en-GB" u="sng" dirty="0" err="1">
                <a:latin typeface="Microsoft JhengHei UI" panose="020B0604030504040204" pitchFamily="34" charset="-120"/>
                <a:ea typeface="Microsoft JhengHei UI" panose="020B0604030504040204" pitchFamily="34" charset="-120"/>
                <a:hlinkClick r:id="rId3"/>
              </a:rPr>
              <a:t>udas</a:t>
            </a:r>
            <a:endParaRPr lang="en-US" dirty="0">
              <a:latin typeface="Microsoft JhengHei UI" panose="020B0604030504040204" pitchFamily="34" charset="-120"/>
              <a:ea typeface="Microsoft JhengHei UI" panose="020B0604030504040204" pitchFamily="34" charset="-120"/>
            </a:endParaRPr>
          </a:p>
          <a:p>
            <a:pPr>
              <a:lnSpc>
                <a:spcPct val="200000"/>
              </a:lnSpc>
            </a:pPr>
            <a:r>
              <a:rPr lang="en-GB" altLang="zh-TW" dirty="0">
                <a:latin typeface="Microsoft JhengHei UI" panose="020B0604030504040204" pitchFamily="34" charset="-120"/>
                <a:ea typeface="Microsoft JhengHei UI" panose="020B0604030504040204" pitchFamily="34" charset="-120"/>
              </a:rPr>
              <a:t>Email</a:t>
            </a:r>
            <a:r>
              <a:rPr lang="zh-TW" altLang="en-US" dirty="0">
                <a:latin typeface="Microsoft JhengHei UI" panose="020B0604030504040204" pitchFamily="34" charset="-120"/>
                <a:ea typeface="Microsoft JhengHei UI" panose="020B0604030504040204" pitchFamily="34" charset="-120"/>
              </a:rPr>
              <a:t>： </a:t>
            </a:r>
            <a:r>
              <a:rPr lang="en-GB" dirty="0">
                <a:latin typeface="Microsoft JhengHei UI" panose="020B0604030504040204" pitchFamily="34" charset="-120"/>
                <a:ea typeface="Microsoft JhengHei UI" panose="020B0604030504040204" pitchFamily="34" charset="-120"/>
                <a:cs typeface="Calibri" panose="020F0502020204030204" pitchFamily="34" charset="0"/>
                <a:hlinkClick r:id="rId4"/>
              </a:rPr>
              <a:t>UDAS@eoc.org.hk</a:t>
            </a:r>
            <a:endParaRPr lang="en-GB" dirty="0">
              <a:latin typeface="Microsoft JhengHei UI" panose="020B0604030504040204" pitchFamily="34" charset="-120"/>
              <a:ea typeface="Microsoft JhengHei UI" panose="020B0604030504040204" pitchFamily="34" charset="-120"/>
              <a:cs typeface="Calibri" panose="020F0502020204030204" pitchFamily="34" charset="0"/>
            </a:endParaRPr>
          </a:p>
          <a:p>
            <a:pPr>
              <a:lnSpc>
                <a:spcPct val="200000"/>
              </a:lnSpc>
            </a:pPr>
            <a:r>
              <a:rPr lang="en-GB" altLang="zh-TW" dirty="0">
                <a:latin typeface="Microsoft JhengHei UI" panose="020B0604030504040204" pitchFamily="34" charset="-120"/>
                <a:ea typeface="Microsoft JhengHei UI" panose="020B0604030504040204" pitchFamily="34" charset="-120"/>
              </a:rPr>
              <a:t>Phone</a:t>
            </a:r>
            <a:r>
              <a:rPr lang="zh-TW" altLang="en-US" dirty="0">
                <a:latin typeface="Microsoft JhengHei UI" panose="020B0604030504040204" pitchFamily="34" charset="-120"/>
                <a:ea typeface="Microsoft JhengHei UI" panose="020B0604030504040204" pitchFamily="34" charset="-120"/>
              </a:rPr>
              <a:t>：</a:t>
            </a:r>
            <a:r>
              <a:rPr lang="en-GB" dirty="0">
                <a:latin typeface="Microsoft JhengHei UI" panose="020B0604030504040204" pitchFamily="34" charset="-120"/>
                <a:ea typeface="Microsoft JhengHei UI" panose="020B0604030504040204" pitchFamily="34" charset="-120"/>
              </a:rPr>
              <a:t>(852) 2511 8211</a:t>
            </a:r>
            <a:endParaRPr lang="en-US" dirty="0">
              <a:latin typeface="Microsoft JhengHei UI" panose="020B0604030504040204" pitchFamily="34" charset="-120"/>
              <a:ea typeface="Microsoft JhengHei UI" panose="020B0604030504040204" pitchFamily="34" charset="-120"/>
            </a:endParaRPr>
          </a:p>
        </p:txBody>
      </p:sp>
      <p:sp>
        <p:nvSpPr>
          <p:cNvPr id="17" name="Rectangle 16">
            <a:extLst>
              <a:ext uri="{FF2B5EF4-FFF2-40B4-BE49-F238E27FC236}">
                <a16:creationId xmlns:a16="http://schemas.microsoft.com/office/drawing/2014/main" id="{C5C2DBED-2F7A-6A81-BABA-5E0E5431A2F9}"/>
              </a:ext>
            </a:extLst>
          </p:cNvPr>
          <p:cNvSpPr/>
          <p:nvPr/>
        </p:nvSpPr>
        <p:spPr>
          <a:xfrm>
            <a:off x="-2" y="2246742"/>
            <a:ext cx="12192001" cy="581762"/>
          </a:xfrm>
          <a:prstGeom prst="rect">
            <a:avLst/>
          </a:prstGeom>
        </p:spPr>
        <p:txBody>
          <a:bodyPr wrap="square">
            <a:spAutoFit/>
          </a:bodyPr>
          <a:lstStyle/>
          <a:p>
            <a:pPr algn="ctr">
              <a:lnSpc>
                <a:spcPct val="107000"/>
              </a:lnSpc>
              <a:spcAft>
                <a:spcPts val="800"/>
              </a:spcAft>
            </a:pPr>
            <a:r>
              <a:rPr lang="en-GB" altLang="zh-TW" sz="3200" b="1" dirty="0">
                <a:solidFill>
                  <a:srgbClr val="6369D1"/>
                </a:solidFill>
                <a:latin typeface="Microsoft JhengHei" panose="020B0604030504040204" pitchFamily="34" charset="-120"/>
                <a:ea typeface="Microsoft JhengHei" panose="020B0604030504040204" pitchFamily="34" charset="-120"/>
              </a:rPr>
              <a:t>Applications are accepted starting from today</a:t>
            </a:r>
            <a:endParaRPr lang="en-GB" sz="3200" b="1" dirty="0">
              <a:solidFill>
                <a:srgbClr val="6369D1"/>
              </a:solidFill>
              <a:latin typeface="Microsoft JhengHei" panose="020B0604030504040204" pitchFamily="34" charset="-120"/>
              <a:ea typeface="Microsoft JhengHei" panose="020B0604030504040204" pitchFamily="34" charset="-120"/>
            </a:endParaRPr>
          </a:p>
        </p:txBody>
      </p:sp>
      <p:pic>
        <p:nvPicPr>
          <p:cNvPr id="5" name="Picture 4" descr="A qr code on a white background&#10;&#10;AI-generated content may be incorrect.">
            <a:extLst>
              <a:ext uri="{FF2B5EF4-FFF2-40B4-BE49-F238E27FC236}">
                <a16:creationId xmlns:a16="http://schemas.microsoft.com/office/drawing/2014/main" id="{6A9EEFFA-BBDB-DBF5-CC43-8E60AB35B2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5029" y="3258242"/>
            <a:ext cx="1485900" cy="1485900"/>
          </a:xfrm>
          <a:prstGeom prst="rect">
            <a:avLst/>
          </a:prstGeom>
        </p:spPr>
      </p:pic>
      <p:pic>
        <p:nvPicPr>
          <p:cNvPr id="7" name="Picture 6" descr="A qr code with a few squares&#10;&#10;AI-generated content may be incorrect.">
            <a:extLst>
              <a:ext uri="{FF2B5EF4-FFF2-40B4-BE49-F238E27FC236}">
                <a16:creationId xmlns:a16="http://schemas.microsoft.com/office/drawing/2014/main" id="{D858942F-5665-2723-3428-693E859F11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5611" y="3258242"/>
            <a:ext cx="1466036" cy="1466036"/>
          </a:xfrm>
          <a:prstGeom prst="rect">
            <a:avLst/>
          </a:prstGeom>
        </p:spPr>
      </p:pic>
    </p:spTree>
    <p:extLst>
      <p:ext uri="{BB962C8B-B14F-4D97-AF65-F5344CB8AC3E}">
        <p14:creationId xmlns:p14="http://schemas.microsoft.com/office/powerpoint/2010/main" val="181739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C1412E-99BA-BA38-54F0-2BD6C685694E}"/>
              </a:ext>
            </a:extLst>
          </p:cNvPr>
          <p:cNvSpPr/>
          <p:nvPr/>
        </p:nvSpPr>
        <p:spPr>
          <a:xfrm>
            <a:off x="0" y="-304405"/>
            <a:ext cx="12503021" cy="1657241"/>
          </a:xfrm>
          <a:prstGeom prst="rect">
            <a:avLst/>
          </a:prstGeom>
          <a:solidFill>
            <a:srgbClr val="D0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3"/>
          <p:cNvSpPr txBox="1"/>
          <p:nvPr/>
        </p:nvSpPr>
        <p:spPr>
          <a:xfrm>
            <a:off x="1962539" y="121213"/>
            <a:ext cx="8266922" cy="1046440"/>
          </a:xfrm>
          <a:prstGeom prst="rect">
            <a:avLst/>
          </a:prstGeom>
        </p:spPr>
        <p:txBody>
          <a:bodyPr wrap="square" lIns="0" tIns="0" rIns="0" bIns="0" rtlCol="0" anchor="t">
            <a:spAutoFit/>
          </a:bodyPr>
          <a:lstStyle/>
          <a:p>
            <a:pPr algn="ctr"/>
            <a:r>
              <a:rPr lang="en-US" sz="4000" b="1" dirty="0">
                <a:solidFill>
                  <a:srgbClr val="143244"/>
                </a:solidFill>
                <a:latin typeface="Aptos Narrow" panose="020B0004020202020204" pitchFamily="34" charset="0"/>
                <a:ea typeface="Microsoft JhengHei" panose="020B0604030504040204" pitchFamily="34" charset="-120"/>
                <a:cs typeface="DM Sans Bold"/>
                <a:sym typeface="DM Sans Bold"/>
              </a:rPr>
              <a:t>Breaking Barriers: </a:t>
            </a:r>
          </a:p>
          <a:p>
            <a:pPr algn="ctr">
              <a:spcBef>
                <a:spcPct val="0"/>
              </a:spcBef>
            </a:pPr>
            <a:r>
              <a:rPr lang="en-US" sz="2800" b="1" dirty="0">
                <a:solidFill>
                  <a:srgbClr val="143244"/>
                </a:solidFill>
                <a:latin typeface="Aptos Narrow" panose="020B0004020202020204" pitchFamily="34" charset="0"/>
                <a:ea typeface="Microsoft JhengHei" panose="020B0604030504040204" pitchFamily="34" charset="-120"/>
                <a:cs typeface="DM Sans Bold"/>
                <a:sym typeface="DM Sans Bold"/>
              </a:rPr>
              <a:t>Insights from the EOC’s Cases </a:t>
            </a:r>
          </a:p>
        </p:txBody>
      </p:sp>
      <p:sp>
        <p:nvSpPr>
          <p:cNvPr id="4" name="TextBox 4"/>
          <p:cNvSpPr txBox="1"/>
          <p:nvPr/>
        </p:nvSpPr>
        <p:spPr>
          <a:xfrm>
            <a:off x="1455576" y="1505747"/>
            <a:ext cx="9675844" cy="4524315"/>
          </a:xfrm>
          <a:prstGeom prst="rect">
            <a:avLst/>
          </a:prstGeom>
        </p:spPr>
        <p:txBody>
          <a:bodyPr wrap="square" lIns="0" tIns="0" rIns="0" bIns="0" rtlCol="0" anchor="t">
            <a:spAutoFit/>
          </a:bodyPr>
          <a:lstStyle/>
          <a:p>
            <a:pPr marL="573205" lvl="1" indent="-342900" algn="just">
              <a:spcBef>
                <a:spcPts val="1200"/>
              </a:spcBef>
              <a:spcAft>
                <a:spcPts val="600"/>
              </a:spcAft>
              <a:buFont typeface="Arial" panose="020B0604020202020204" pitchFamily="34" charset="0"/>
              <a:buChar char="•"/>
            </a:pPr>
            <a:r>
              <a:rPr lang="en-US" sz="2400" dirty="0">
                <a:latin typeface="Calibri "/>
              </a:rPr>
              <a:t>This is the Equal Opportunities Commission’s </a:t>
            </a:r>
            <a:r>
              <a:rPr lang="en-US" sz="2400" b="1" dirty="0">
                <a:solidFill>
                  <a:schemeClr val="accent2"/>
                </a:solidFill>
                <a:latin typeface="Calibri "/>
              </a:rPr>
              <a:t>first review of complaints related to the Disability Discrimination Ordinance</a:t>
            </a:r>
            <a:r>
              <a:rPr lang="en-US" sz="2400" dirty="0">
                <a:latin typeface="Calibri "/>
              </a:rPr>
              <a:t>, </a:t>
            </a:r>
            <a:r>
              <a:rPr lang="en-US" sz="2400" dirty="0" err="1">
                <a:latin typeface="Calibri "/>
              </a:rPr>
              <a:t>summarising</a:t>
            </a:r>
            <a:r>
              <a:rPr lang="en-US" sz="2400" dirty="0">
                <a:latin typeface="Calibri "/>
              </a:rPr>
              <a:t> </a:t>
            </a:r>
            <a:r>
              <a:rPr lang="en-US" sz="2400" b="1" dirty="0">
                <a:solidFill>
                  <a:schemeClr val="accent2"/>
                </a:solidFill>
                <a:latin typeface="Calibri "/>
              </a:rPr>
              <a:t>common operational and attitudinal barriers </a:t>
            </a:r>
            <a:r>
              <a:rPr lang="en-US" sz="2400" dirty="0">
                <a:latin typeface="Calibri "/>
              </a:rPr>
              <a:t>and compiling them into a guideline.  </a:t>
            </a:r>
          </a:p>
          <a:p>
            <a:pPr marL="573205" lvl="1" indent="-342900" algn="just">
              <a:spcBef>
                <a:spcPts val="1200"/>
              </a:spcBef>
              <a:spcAft>
                <a:spcPts val="600"/>
              </a:spcAft>
              <a:buFont typeface="Arial" panose="020B0604020202020204" pitchFamily="34" charset="0"/>
              <a:buChar char="•"/>
            </a:pPr>
            <a:r>
              <a:rPr lang="en-US" sz="2400" dirty="0">
                <a:latin typeface="Calibri "/>
              </a:rPr>
              <a:t>It provides </a:t>
            </a:r>
            <a:r>
              <a:rPr lang="en-US" sz="2400" b="1" dirty="0">
                <a:solidFill>
                  <a:schemeClr val="accent2"/>
                </a:solidFill>
                <a:latin typeface="Calibri "/>
              </a:rPr>
              <a:t>recommendations</a:t>
            </a:r>
            <a:r>
              <a:rPr lang="en-US" sz="2400" dirty="0">
                <a:latin typeface="Calibri "/>
              </a:rPr>
              <a:t> to service providers and managers of premises on eliminating these barriers, aiming to </a:t>
            </a:r>
            <a:r>
              <a:rPr lang="en-US" sz="2400" b="1" dirty="0">
                <a:solidFill>
                  <a:schemeClr val="accent2"/>
                </a:solidFill>
                <a:latin typeface="Calibri "/>
              </a:rPr>
              <a:t>prevent</a:t>
            </a:r>
            <a:r>
              <a:rPr lang="en-US" sz="2400" dirty="0">
                <a:latin typeface="Calibri "/>
              </a:rPr>
              <a:t> PWDs from encountering operational and attitudinal barriers when accessing services or premises.  </a:t>
            </a:r>
          </a:p>
          <a:p>
            <a:pPr marL="573205" lvl="1" indent="-342900" algn="just">
              <a:spcBef>
                <a:spcPts val="1200"/>
              </a:spcBef>
              <a:spcAft>
                <a:spcPts val="600"/>
              </a:spcAft>
              <a:buFont typeface="Arial" panose="020B0604020202020204" pitchFamily="34" charset="0"/>
              <a:buChar char="•"/>
            </a:pPr>
            <a:r>
              <a:rPr lang="en-US" sz="2400" dirty="0">
                <a:latin typeface="Calibri "/>
              </a:rPr>
              <a:t>By examining real cases, we have identified </a:t>
            </a:r>
            <a:r>
              <a:rPr lang="en-US" sz="2400" b="1" dirty="0">
                <a:solidFill>
                  <a:schemeClr val="accent2"/>
                </a:solidFill>
                <a:latin typeface="Calibri "/>
              </a:rPr>
              <a:t>11 common types of operational and attitudinal barriers</a:t>
            </a:r>
            <a:r>
              <a:rPr lang="en-US" sz="2400" dirty="0">
                <a:latin typeface="Calibri "/>
              </a:rPr>
              <a:t> and offered </a:t>
            </a:r>
            <a:r>
              <a:rPr lang="en-US" sz="2400" b="1" dirty="0">
                <a:solidFill>
                  <a:schemeClr val="accent2"/>
                </a:solidFill>
                <a:latin typeface="Calibri "/>
              </a:rPr>
              <a:t>suggestions for improvement</a:t>
            </a:r>
            <a:r>
              <a:rPr lang="en-US" sz="2400" dirty="0">
                <a:latin typeface="Calibri "/>
              </a:rPr>
              <a:t>.</a:t>
            </a:r>
            <a:endParaRPr lang="en-US" sz="2400" b="1" dirty="0">
              <a:solidFill>
                <a:schemeClr val="accent2"/>
              </a:solidFill>
              <a:latin typeface="Calibri "/>
              <a:ea typeface="Microsoft JhengHei" panose="020B0604030504040204" pitchFamily="34" charset="-120"/>
              <a:cs typeface="Times New Roman" panose="02020603050405020304" pitchFamily="18" charset="0"/>
            </a:endParaRPr>
          </a:p>
        </p:txBody>
      </p:sp>
      <p:grpSp>
        <p:nvGrpSpPr>
          <p:cNvPr id="7" name="Group 7"/>
          <p:cNvGrpSpPr/>
          <p:nvPr/>
        </p:nvGrpSpPr>
        <p:grpSpPr>
          <a:xfrm>
            <a:off x="-288626" y="4293919"/>
            <a:ext cx="577251" cy="2842162"/>
            <a:chOff x="0" y="0"/>
            <a:chExt cx="1154501" cy="5684324"/>
          </a:xfrm>
        </p:grpSpPr>
        <p:sp>
          <p:nvSpPr>
            <p:cNvPr id="8" name="Freeform 8"/>
            <p:cNvSpPr/>
            <p:nvPr/>
          </p:nvSpPr>
          <p:spPr>
            <a:xfrm rot="-5400000">
              <a:off x="-893451" y="893451"/>
              <a:ext cx="2941403" cy="1154501"/>
            </a:xfrm>
            <a:custGeom>
              <a:avLst/>
              <a:gdLst/>
              <a:ahLst/>
              <a:cxnLst/>
              <a:rect l="l" t="t" r="r" b="b"/>
              <a:pathLst>
                <a:path w="2941403" h="1154501">
                  <a:moveTo>
                    <a:pt x="0" y="0"/>
                  </a:moveTo>
                  <a:lnTo>
                    <a:pt x="2941403" y="0"/>
                  </a:lnTo>
                  <a:lnTo>
                    <a:pt x="2941403" y="1154501"/>
                  </a:lnTo>
                  <a:lnTo>
                    <a:pt x="0" y="1154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5400000">
              <a:off x="-719556" y="3810268"/>
              <a:ext cx="2593612" cy="1154501"/>
            </a:xfrm>
            <a:custGeom>
              <a:avLst/>
              <a:gdLst/>
              <a:ahLst/>
              <a:cxnLst/>
              <a:rect l="l" t="t" r="r" b="b"/>
              <a:pathLst>
                <a:path w="2593612" h="1154501">
                  <a:moveTo>
                    <a:pt x="0" y="0"/>
                  </a:moveTo>
                  <a:lnTo>
                    <a:pt x="2593612" y="0"/>
                  </a:lnTo>
                  <a:lnTo>
                    <a:pt x="2593612" y="1154501"/>
                  </a:lnTo>
                  <a:lnTo>
                    <a:pt x="0" y="1154501"/>
                  </a:lnTo>
                  <a:lnTo>
                    <a:pt x="0" y="0"/>
                  </a:lnTo>
                  <a:close/>
                </a:path>
              </a:pathLst>
            </a:custGeom>
            <a:blipFill>
              <a:blip r:embed="rId2">
                <a:extLst>
                  <a:ext uri="{96DAC541-7B7A-43D3-8B79-37D633B846F1}">
                    <asvg:svgBlip xmlns:asvg="http://schemas.microsoft.com/office/drawing/2016/SVG/main" r:embed="rId3"/>
                  </a:ext>
                </a:extLst>
              </a:blip>
              <a:stretch>
                <a:fillRect r="-13409"/>
              </a:stretch>
            </a:blipFill>
          </p:spPr>
        </p:sp>
      </p:grpSp>
      <p:sp>
        <p:nvSpPr>
          <p:cNvPr id="2" name="Slide Number Placeholder 1">
            <a:extLst>
              <a:ext uri="{FF2B5EF4-FFF2-40B4-BE49-F238E27FC236}">
                <a16:creationId xmlns:a16="http://schemas.microsoft.com/office/drawing/2014/main" id="{88B2C89B-DAE5-51F5-B726-AC0D4EF52B66}"/>
              </a:ext>
            </a:extLst>
          </p:cNvPr>
          <p:cNvSpPr>
            <a:spLocks noGrp="1"/>
          </p:cNvSpPr>
          <p:nvPr>
            <p:ph type="sldNum" sz="quarter" idx="12"/>
          </p:nvPr>
        </p:nvSpPr>
        <p:spPr/>
        <p:txBody>
          <a:bodyPr/>
          <a:lstStyle/>
          <a:p>
            <a:fld id="{9A5BE717-E9C5-45BB-98B0-2DF601995263}" type="slidenum">
              <a:rPr lang="en-US" smtClean="0"/>
              <a:t>5</a:t>
            </a:fld>
            <a:endParaRPr lang="en-US"/>
          </a:p>
        </p:txBody>
      </p:sp>
    </p:spTree>
    <p:extLst>
      <p:ext uri="{BB962C8B-B14F-4D97-AF65-F5344CB8AC3E}">
        <p14:creationId xmlns:p14="http://schemas.microsoft.com/office/powerpoint/2010/main" val="31154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10701"/>
            <a:ext cx="10515600" cy="1325563"/>
          </a:xfrm>
        </p:spPr>
        <p:txBody>
          <a:bodyPr>
            <a:normAutofit/>
          </a:bodyPr>
          <a:lstStyle/>
          <a:p>
            <a:r>
              <a:rPr lang="en-GB" altLang="zh-TW" b="1" dirty="0">
                <a:solidFill>
                  <a:schemeClr val="bg1"/>
                </a:solidFill>
                <a:latin typeface="Microsoft JhengHei" panose="020B0604030504040204" pitchFamily="34" charset="-120"/>
                <a:ea typeface="Microsoft JhengHei" panose="020B0604030504040204" pitchFamily="34" charset="-120"/>
              </a:rPr>
              <a:t>UDAS</a:t>
            </a:r>
            <a:r>
              <a:rPr lang="zh-TW" altLang="en-US" b="1" dirty="0">
                <a:solidFill>
                  <a:schemeClr val="bg1"/>
                </a:solidFill>
                <a:latin typeface="Microsoft JhengHei" panose="020B0604030504040204" pitchFamily="34" charset="-120"/>
                <a:ea typeface="Microsoft JhengHei" panose="020B0604030504040204" pitchFamily="34" charset="-120"/>
              </a:rPr>
              <a:t>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r>
              <a:rPr lang="en-GB" altLang="zh-TW" sz="4000" b="1" dirty="0">
                <a:solidFill>
                  <a:schemeClr val="bg1"/>
                </a:solidFill>
                <a:latin typeface="Microsoft JhengHei UI" panose="020B0604030504040204" pitchFamily="34" charset="-120"/>
                <a:ea typeface="Microsoft JhengHei UI" panose="020B0604030504040204" pitchFamily="34" charset="-120"/>
              </a:rPr>
              <a:t>Supporting Organisations</a:t>
            </a:r>
            <a:endParaRPr lang="en-US" sz="4000" b="1" dirty="0">
              <a:solidFill>
                <a:schemeClr val="bg1"/>
              </a:solidFill>
              <a:latin typeface="Microsoft JhengHei UI" panose="020B0604030504040204" pitchFamily="34" charset="-120"/>
              <a:ea typeface="Microsoft JhengHei UI" panose="020B0604030504040204" pitchFamily="34" charset="-120"/>
            </a:endParaRPr>
          </a:p>
        </p:txBody>
      </p:sp>
      <p:sp>
        <p:nvSpPr>
          <p:cNvPr id="3" name="TextBox 3">
            <a:extLst>
              <a:ext uri="{FF2B5EF4-FFF2-40B4-BE49-F238E27FC236}">
                <a16:creationId xmlns:a16="http://schemas.microsoft.com/office/drawing/2014/main" id="{FA4CCDEF-6E1D-27B3-88B8-58C6B33C80AB}"/>
              </a:ext>
            </a:extLst>
          </p:cNvPr>
          <p:cNvSpPr txBox="1"/>
          <p:nvPr/>
        </p:nvSpPr>
        <p:spPr>
          <a:xfrm>
            <a:off x="3792413" y="1896137"/>
            <a:ext cx="4685463" cy="1227003"/>
          </a:xfrm>
          <a:prstGeom prst="rect">
            <a:avLst/>
          </a:prstGeom>
        </p:spPr>
        <p:txBody>
          <a:bodyPr wrap="square" lIns="0" tIns="0" rIns="0" bIns="0" rtlCol="0" anchor="t">
            <a:spAutoFit/>
          </a:bodyPr>
          <a:lstStyle/>
          <a:p>
            <a:pPr algn="ctr">
              <a:lnSpc>
                <a:spcPts val="5133"/>
              </a:lnSpc>
            </a:pPr>
            <a:r>
              <a:rPr lang="en-US" altLang="zh-TW" sz="1600" b="1" dirty="0">
                <a:solidFill>
                  <a:srgbClr val="143244"/>
                </a:solidFill>
                <a:latin typeface="Microsoft JhengHei" panose="020B0604030504040204" pitchFamily="34" charset="-120"/>
                <a:ea typeface="Microsoft JhengHei" panose="020B0604030504040204" pitchFamily="34" charset="-120"/>
                <a:cs typeface="DM Sans Bold"/>
                <a:sym typeface="DM Sans Bold"/>
              </a:rPr>
              <a:t>(</a:t>
            </a:r>
            <a:r>
              <a:rPr lang="en-GB" altLang="zh-TW" sz="1600" b="1" dirty="0">
                <a:solidFill>
                  <a:srgbClr val="143244"/>
                </a:solidFill>
                <a:latin typeface="Microsoft JhengHei" panose="020B0604030504040204" pitchFamily="34" charset="-120"/>
                <a:ea typeface="Microsoft JhengHei" panose="020B0604030504040204" pitchFamily="34" charset="-120"/>
                <a:cs typeface="DM Sans Bold"/>
                <a:sym typeface="DM Sans Bold"/>
              </a:rPr>
              <a:t>In alphabetical order</a:t>
            </a:r>
            <a:r>
              <a:rPr lang="en-US" altLang="zh-TW" sz="1600" b="1" dirty="0">
                <a:solidFill>
                  <a:srgbClr val="143244"/>
                </a:solidFill>
                <a:latin typeface="Microsoft JhengHei" panose="020B0604030504040204" pitchFamily="34" charset="-120"/>
                <a:ea typeface="Microsoft JhengHei" panose="020B0604030504040204" pitchFamily="34" charset="-120"/>
                <a:cs typeface="DM Sans Bold"/>
                <a:sym typeface="DM Sans Bold"/>
              </a:rPr>
              <a:t>)</a:t>
            </a:r>
          </a:p>
          <a:p>
            <a:pPr algn="ctr">
              <a:lnSpc>
                <a:spcPts val="5133"/>
              </a:lnSpc>
            </a:pPr>
            <a:endParaRPr lang="en-US" sz="2800" b="1" dirty="0">
              <a:solidFill>
                <a:srgbClr val="143244"/>
              </a:solidFill>
              <a:latin typeface="Microsoft JhengHei" panose="020B0604030504040204" pitchFamily="34" charset="-120"/>
              <a:ea typeface="Microsoft JhengHei" panose="020B0604030504040204" pitchFamily="34" charset="-120"/>
              <a:cs typeface="DM Sans Bold"/>
              <a:sym typeface="DM Sans Bold"/>
            </a:endParaRPr>
          </a:p>
        </p:txBody>
      </p:sp>
      <p:grpSp>
        <p:nvGrpSpPr>
          <p:cNvPr id="5" name="Group 4">
            <a:extLst>
              <a:ext uri="{FF2B5EF4-FFF2-40B4-BE49-F238E27FC236}">
                <a16:creationId xmlns:a16="http://schemas.microsoft.com/office/drawing/2014/main" id="{90B0B8CD-BF7F-00CD-C9ED-136E2A493622}"/>
              </a:ext>
            </a:extLst>
          </p:cNvPr>
          <p:cNvGrpSpPr/>
          <p:nvPr/>
        </p:nvGrpSpPr>
        <p:grpSpPr>
          <a:xfrm>
            <a:off x="428982" y="2668158"/>
            <a:ext cx="11407062" cy="3468776"/>
            <a:chOff x="428982" y="2668158"/>
            <a:chExt cx="11407062" cy="3468776"/>
          </a:xfrm>
        </p:grpSpPr>
        <p:pic>
          <p:nvPicPr>
            <p:cNvPr id="6" name="Picture 5" descr="A close-up of a sign&#10;&#10;AI-generated content may be incorrect.">
              <a:extLst>
                <a:ext uri="{FF2B5EF4-FFF2-40B4-BE49-F238E27FC236}">
                  <a16:creationId xmlns:a16="http://schemas.microsoft.com/office/drawing/2014/main" id="{F01CA16B-04A7-F7D6-6B0E-D8AD2CC09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982" y="2704158"/>
              <a:ext cx="1653424" cy="504000"/>
            </a:xfrm>
            <a:prstGeom prst="rect">
              <a:avLst/>
            </a:prstGeom>
          </p:spPr>
        </p:pic>
        <p:pic>
          <p:nvPicPr>
            <p:cNvPr id="7" name="Picture 6" descr="A black text with black letters&#10;&#10;AI-generated content may be incorrect.">
              <a:extLst>
                <a:ext uri="{FF2B5EF4-FFF2-40B4-BE49-F238E27FC236}">
                  <a16:creationId xmlns:a16="http://schemas.microsoft.com/office/drawing/2014/main" id="{0AE1E387-247B-DCC7-55E4-E3DA58FC3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940" y="2740158"/>
              <a:ext cx="1922704" cy="432000"/>
            </a:xfrm>
            <a:prstGeom prst="rect">
              <a:avLst/>
            </a:prstGeom>
          </p:spPr>
        </p:pic>
        <p:pic>
          <p:nvPicPr>
            <p:cNvPr id="9" name="Picture 8" descr="A blue and grey logo&#10;&#10;AI-generated content may be incorrect.">
              <a:extLst>
                <a:ext uri="{FF2B5EF4-FFF2-40B4-BE49-F238E27FC236}">
                  <a16:creationId xmlns:a16="http://schemas.microsoft.com/office/drawing/2014/main" id="{09AFD850-250A-E31A-7910-487B202CEC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8178" y="2668158"/>
              <a:ext cx="613020" cy="576000"/>
            </a:xfrm>
            <a:prstGeom prst="rect">
              <a:avLst/>
            </a:prstGeom>
          </p:spPr>
        </p:pic>
        <p:pic>
          <p:nvPicPr>
            <p:cNvPr id="11" name="Picture 10" descr="A logo with a colorful logo&#10;&#10;AI-generated content may be incorrect.">
              <a:extLst>
                <a:ext uri="{FF2B5EF4-FFF2-40B4-BE49-F238E27FC236}">
                  <a16:creationId xmlns:a16="http://schemas.microsoft.com/office/drawing/2014/main" id="{C648FE80-DB31-C2CB-6C1F-0A660D3613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2732" y="2686158"/>
              <a:ext cx="1219873" cy="540000"/>
            </a:xfrm>
            <a:prstGeom prst="rect">
              <a:avLst/>
            </a:prstGeom>
          </p:spPr>
        </p:pic>
        <p:pic>
          <p:nvPicPr>
            <p:cNvPr id="13" name="Picture 12" descr="A purple and white logo&#10;&#10;AI-generated content may be incorrect.">
              <a:extLst>
                <a:ext uri="{FF2B5EF4-FFF2-40B4-BE49-F238E27FC236}">
                  <a16:creationId xmlns:a16="http://schemas.microsoft.com/office/drawing/2014/main" id="{94006CD2-6C95-2318-2844-A408AB7855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4139" y="2740158"/>
              <a:ext cx="807429" cy="432000"/>
            </a:xfrm>
            <a:prstGeom prst="rect">
              <a:avLst/>
            </a:prstGeom>
          </p:spPr>
        </p:pic>
        <p:pic>
          <p:nvPicPr>
            <p:cNvPr id="15" name="Picture 14" descr="A close-up of a sign&#10;&#10;AI-generated content may be incorrect.">
              <a:extLst>
                <a:ext uri="{FF2B5EF4-FFF2-40B4-BE49-F238E27FC236}">
                  <a16:creationId xmlns:a16="http://schemas.microsoft.com/office/drawing/2014/main" id="{4E6B00DF-FFC6-E5EB-A612-8788430735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3102" y="2686158"/>
              <a:ext cx="1716798" cy="540000"/>
            </a:xfrm>
            <a:prstGeom prst="rect">
              <a:avLst/>
            </a:prstGeom>
          </p:spPr>
        </p:pic>
        <p:pic>
          <p:nvPicPr>
            <p:cNvPr id="17" name="Picture 16">
              <a:extLst>
                <a:ext uri="{FF2B5EF4-FFF2-40B4-BE49-F238E27FC236}">
                  <a16:creationId xmlns:a16="http://schemas.microsoft.com/office/drawing/2014/main" id="{B049F4E3-90D8-C314-4548-11C0838CD0D5}"/>
                </a:ext>
              </a:extLst>
            </p:cNvPr>
            <p:cNvPicPr>
              <a:picLocks noChangeAspect="1"/>
            </p:cNvPicPr>
            <p:nvPr/>
          </p:nvPicPr>
          <p:blipFill>
            <a:blip r:embed="rId9"/>
            <a:stretch>
              <a:fillRect/>
            </a:stretch>
          </p:blipFill>
          <p:spPr>
            <a:xfrm>
              <a:off x="9511432" y="2686158"/>
              <a:ext cx="2297074" cy="540000"/>
            </a:xfrm>
            <a:prstGeom prst="rect">
              <a:avLst/>
            </a:prstGeom>
          </p:spPr>
        </p:pic>
        <p:pic>
          <p:nvPicPr>
            <p:cNvPr id="19" name="Picture 18" descr="A close-up of a logo&#10;&#10;AI-generated content may be incorrect.">
              <a:extLst>
                <a:ext uri="{FF2B5EF4-FFF2-40B4-BE49-F238E27FC236}">
                  <a16:creationId xmlns:a16="http://schemas.microsoft.com/office/drawing/2014/main" id="{759DEA79-9F9D-0034-854B-31DCC676FB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0175" y="3477071"/>
              <a:ext cx="714435" cy="432000"/>
            </a:xfrm>
            <a:prstGeom prst="rect">
              <a:avLst/>
            </a:prstGeom>
          </p:spPr>
        </p:pic>
        <p:pic>
          <p:nvPicPr>
            <p:cNvPr id="21" name="Picture 20" descr="A blue and yellow logo&#10;&#10;AI-generated content may be incorrect.">
              <a:extLst>
                <a:ext uri="{FF2B5EF4-FFF2-40B4-BE49-F238E27FC236}">
                  <a16:creationId xmlns:a16="http://schemas.microsoft.com/office/drawing/2014/main" id="{8F37454E-C632-A784-0A8A-E690E99212C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59380" y="3423071"/>
              <a:ext cx="518650" cy="540000"/>
            </a:xfrm>
            <a:prstGeom prst="rect">
              <a:avLst/>
            </a:prstGeom>
          </p:spPr>
        </p:pic>
        <p:pic>
          <p:nvPicPr>
            <p:cNvPr id="23" name="Picture 22" descr="A close-up of a logo&#10;&#10;AI-generated content may be incorrect.">
              <a:extLst>
                <a:ext uri="{FF2B5EF4-FFF2-40B4-BE49-F238E27FC236}">
                  <a16:creationId xmlns:a16="http://schemas.microsoft.com/office/drawing/2014/main" id="{7FA6BA38-2FA7-B085-F8B1-A8EFDFEE713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22800" y="3387071"/>
              <a:ext cx="2223469" cy="612000"/>
            </a:xfrm>
            <a:prstGeom prst="rect">
              <a:avLst/>
            </a:prstGeom>
          </p:spPr>
        </p:pic>
        <p:pic>
          <p:nvPicPr>
            <p:cNvPr id="25" name="Picture 24" descr="A close-up of a logo&#10;&#10;AI-generated content may be incorrect.">
              <a:extLst>
                <a:ext uri="{FF2B5EF4-FFF2-40B4-BE49-F238E27FC236}">
                  <a16:creationId xmlns:a16="http://schemas.microsoft.com/office/drawing/2014/main" id="{0C2DE35D-DE3D-D376-2A11-202CC075A46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91039" y="3459071"/>
              <a:ext cx="1083742" cy="468000"/>
            </a:xfrm>
            <a:prstGeom prst="rect">
              <a:avLst/>
            </a:prstGeom>
          </p:spPr>
        </p:pic>
        <p:pic>
          <p:nvPicPr>
            <p:cNvPr id="27" name="Picture 26" descr="A black and white sign with black text&#10;&#10;AI-generated content may be incorrect.">
              <a:extLst>
                <a:ext uri="{FF2B5EF4-FFF2-40B4-BE49-F238E27FC236}">
                  <a16:creationId xmlns:a16="http://schemas.microsoft.com/office/drawing/2014/main" id="{000766F2-7787-D90B-8F5E-2A7E46F8603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19551" y="3459071"/>
              <a:ext cx="2448001" cy="468000"/>
            </a:xfrm>
            <a:prstGeom prst="rect">
              <a:avLst/>
            </a:prstGeom>
          </p:spPr>
        </p:pic>
        <p:pic>
          <p:nvPicPr>
            <p:cNvPr id="29" name="Picture 28" descr="A green and black sign with white text&#10;&#10;AI-generated content may be incorrect.">
              <a:extLst>
                <a:ext uri="{FF2B5EF4-FFF2-40B4-BE49-F238E27FC236}">
                  <a16:creationId xmlns:a16="http://schemas.microsoft.com/office/drawing/2014/main" id="{CB82F51F-9E19-F884-B140-C16D2CE550C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77142" y="3441071"/>
              <a:ext cx="712801" cy="504000"/>
            </a:xfrm>
            <a:prstGeom prst="rect">
              <a:avLst/>
            </a:prstGeom>
          </p:spPr>
        </p:pic>
        <p:pic>
          <p:nvPicPr>
            <p:cNvPr id="31" name="Picture 30" descr="A blue logo with text&#10;&#10;AI-generated content may be incorrect.">
              <a:extLst>
                <a:ext uri="{FF2B5EF4-FFF2-40B4-BE49-F238E27FC236}">
                  <a16:creationId xmlns:a16="http://schemas.microsoft.com/office/drawing/2014/main" id="{4B0826F0-5F7C-9250-D6B1-25A7FDCA0EE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4947" y="4224136"/>
              <a:ext cx="684066" cy="468000"/>
            </a:xfrm>
            <a:prstGeom prst="rect">
              <a:avLst/>
            </a:prstGeom>
          </p:spPr>
        </p:pic>
        <p:pic>
          <p:nvPicPr>
            <p:cNvPr id="33" name="Picture 32">
              <a:extLst>
                <a:ext uri="{FF2B5EF4-FFF2-40B4-BE49-F238E27FC236}">
                  <a16:creationId xmlns:a16="http://schemas.microsoft.com/office/drawing/2014/main" id="{D7592842-9E92-924E-517B-72B588ABA480}"/>
                </a:ext>
              </a:extLst>
            </p:cNvPr>
            <p:cNvPicPr>
              <a:picLocks noChangeAspect="1"/>
            </p:cNvPicPr>
            <p:nvPr/>
          </p:nvPicPr>
          <p:blipFill>
            <a:blip r:embed="rId17"/>
            <a:stretch>
              <a:fillRect/>
            </a:stretch>
          </p:blipFill>
          <p:spPr>
            <a:xfrm>
              <a:off x="1515249" y="4242136"/>
              <a:ext cx="2279102" cy="432000"/>
            </a:xfrm>
            <a:prstGeom prst="rect">
              <a:avLst/>
            </a:prstGeom>
          </p:spPr>
        </p:pic>
        <p:pic>
          <p:nvPicPr>
            <p:cNvPr id="35" name="Picture 34" descr="A close up of a sign&#10;&#10;AI-generated content may be incorrect.">
              <a:extLst>
                <a:ext uri="{FF2B5EF4-FFF2-40B4-BE49-F238E27FC236}">
                  <a16:creationId xmlns:a16="http://schemas.microsoft.com/office/drawing/2014/main" id="{FB747688-CB0A-F1C1-9BF0-FE7AC895FC4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0587" y="4188136"/>
              <a:ext cx="2520000" cy="540000"/>
            </a:xfrm>
            <a:prstGeom prst="rect">
              <a:avLst/>
            </a:prstGeom>
          </p:spPr>
        </p:pic>
        <p:pic>
          <p:nvPicPr>
            <p:cNvPr id="36" name="Picture 35">
              <a:extLst>
                <a:ext uri="{FF2B5EF4-FFF2-40B4-BE49-F238E27FC236}">
                  <a16:creationId xmlns:a16="http://schemas.microsoft.com/office/drawing/2014/main" id="{BF69A4EB-2539-FD07-D664-743159513A2C}"/>
                </a:ext>
              </a:extLst>
            </p:cNvPr>
            <p:cNvPicPr>
              <a:picLocks noChangeAspect="1"/>
            </p:cNvPicPr>
            <p:nvPr/>
          </p:nvPicPr>
          <p:blipFill>
            <a:blip r:embed="rId19"/>
            <a:stretch>
              <a:fillRect/>
            </a:stretch>
          </p:blipFill>
          <p:spPr>
            <a:xfrm>
              <a:off x="6808723" y="4224136"/>
              <a:ext cx="1285631" cy="468000"/>
            </a:xfrm>
            <a:prstGeom prst="rect">
              <a:avLst/>
            </a:prstGeom>
          </p:spPr>
        </p:pic>
        <p:pic>
          <p:nvPicPr>
            <p:cNvPr id="37" name="Picture 36" descr="A logo with text on it&#10;&#10;AI-generated content may be incorrect.">
              <a:extLst>
                <a:ext uri="{FF2B5EF4-FFF2-40B4-BE49-F238E27FC236}">
                  <a16:creationId xmlns:a16="http://schemas.microsoft.com/office/drawing/2014/main" id="{0F33C2D3-27F9-3EC3-0008-6F0353018E9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12322" y="3459071"/>
              <a:ext cx="1420049" cy="468000"/>
            </a:xfrm>
            <a:prstGeom prst="rect">
              <a:avLst/>
            </a:prstGeom>
          </p:spPr>
        </p:pic>
        <p:pic>
          <p:nvPicPr>
            <p:cNvPr id="38" name="Picture 37" descr="A logo with a dragon&#10;&#10;AI-generated content may be incorrect.">
              <a:extLst>
                <a:ext uri="{FF2B5EF4-FFF2-40B4-BE49-F238E27FC236}">
                  <a16:creationId xmlns:a16="http://schemas.microsoft.com/office/drawing/2014/main" id="{8F1004D0-4E16-129E-04AE-66D31D7BE3C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60590" y="4206136"/>
              <a:ext cx="712800" cy="504000"/>
            </a:xfrm>
            <a:prstGeom prst="rect">
              <a:avLst/>
            </a:prstGeom>
          </p:spPr>
        </p:pic>
        <p:pic>
          <p:nvPicPr>
            <p:cNvPr id="39" name="Picture 38" descr="A group of red chinese characters&#10;&#10;AI-generated content may be incorrect.">
              <a:extLst>
                <a:ext uri="{FF2B5EF4-FFF2-40B4-BE49-F238E27FC236}">
                  <a16:creationId xmlns:a16="http://schemas.microsoft.com/office/drawing/2014/main" id="{91AF9C7B-FAB5-7ED5-2B24-7A5643405CC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377726" y="4224136"/>
              <a:ext cx="1132948" cy="468000"/>
            </a:xfrm>
            <a:prstGeom prst="rect">
              <a:avLst/>
            </a:prstGeom>
          </p:spPr>
        </p:pic>
        <p:pic>
          <p:nvPicPr>
            <p:cNvPr id="40" name="Picture 39" descr="A logo with red circles and blue symbols&#10;&#10;AI-generated content may be incorrect.">
              <a:extLst>
                <a:ext uri="{FF2B5EF4-FFF2-40B4-BE49-F238E27FC236}">
                  <a16:creationId xmlns:a16="http://schemas.microsoft.com/office/drawing/2014/main" id="{B10FCA16-C05B-D972-DBEB-D507C948D37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776912" y="4152136"/>
              <a:ext cx="1059132" cy="612000"/>
            </a:xfrm>
            <a:prstGeom prst="rect">
              <a:avLst/>
            </a:prstGeom>
          </p:spPr>
        </p:pic>
        <p:pic>
          <p:nvPicPr>
            <p:cNvPr id="41" name="Picture 40" descr="A blue and black sign&#10;&#10;AI-generated content may be incorrect.">
              <a:extLst>
                <a:ext uri="{FF2B5EF4-FFF2-40B4-BE49-F238E27FC236}">
                  <a16:creationId xmlns:a16="http://schemas.microsoft.com/office/drawing/2014/main" id="{318E5E22-E7EC-3BA4-69D8-011F7D777F0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64519" y="4992060"/>
              <a:ext cx="2639690" cy="432000"/>
            </a:xfrm>
            <a:prstGeom prst="rect">
              <a:avLst/>
            </a:prstGeom>
          </p:spPr>
        </p:pic>
        <p:pic>
          <p:nvPicPr>
            <p:cNvPr id="42" name="Picture 41" descr="A black and white logo&#10;&#10;AI-generated content may be incorrect.">
              <a:extLst>
                <a:ext uri="{FF2B5EF4-FFF2-40B4-BE49-F238E27FC236}">
                  <a16:creationId xmlns:a16="http://schemas.microsoft.com/office/drawing/2014/main" id="{E82816B7-814C-64DE-9CEF-BD2F19DCA5A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53224" y="4992060"/>
              <a:ext cx="1603173" cy="432000"/>
            </a:xfrm>
            <a:prstGeom prst="rect">
              <a:avLst/>
            </a:prstGeom>
          </p:spPr>
        </p:pic>
        <p:pic>
          <p:nvPicPr>
            <p:cNvPr id="43" name="Picture 42" descr="A close-up of a logo&#10;&#10;AI-generated content may be incorrect.">
              <a:extLst>
                <a:ext uri="{FF2B5EF4-FFF2-40B4-BE49-F238E27FC236}">
                  <a16:creationId xmlns:a16="http://schemas.microsoft.com/office/drawing/2014/main" id="{E430FFD0-9269-DE5A-22C6-5E2558B8B767}"/>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072062" y="4866060"/>
              <a:ext cx="2537163" cy="684000"/>
            </a:xfrm>
            <a:prstGeom prst="rect">
              <a:avLst/>
            </a:prstGeom>
          </p:spPr>
        </p:pic>
        <p:pic>
          <p:nvPicPr>
            <p:cNvPr id="44" name="Picture 43" descr="A close-up of a logo&#10;&#10;AI-generated content may be incorrect.">
              <a:extLst>
                <a:ext uri="{FF2B5EF4-FFF2-40B4-BE49-F238E27FC236}">
                  <a16:creationId xmlns:a16="http://schemas.microsoft.com/office/drawing/2014/main" id="{FF72FB22-90F2-BEF6-EFAE-A6D955BF385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715365" y="4974060"/>
              <a:ext cx="1196074" cy="468000"/>
            </a:xfrm>
            <a:prstGeom prst="rect">
              <a:avLst/>
            </a:prstGeom>
          </p:spPr>
        </p:pic>
        <p:pic>
          <p:nvPicPr>
            <p:cNvPr id="45" name="Picture 44" descr="A letter e with a face in the middle&#10;&#10;AI-generated content may be incorrect.">
              <a:extLst>
                <a:ext uri="{FF2B5EF4-FFF2-40B4-BE49-F238E27FC236}">
                  <a16:creationId xmlns:a16="http://schemas.microsoft.com/office/drawing/2014/main" id="{2E4135AC-ADC6-EA50-68F1-482C3CE4C8CA}"/>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169980" y="5046060"/>
              <a:ext cx="2524676" cy="324000"/>
            </a:xfrm>
            <a:prstGeom prst="rect">
              <a:avLst/>
            </a:prstGeom>
          </p:spPr>
        </p:pic>
        <p:pic>
          <p:nvPicPr>
            <p:cNvPr id="46" name="Picture 45" descr="A logo with text on it&#10;&#10;AI-generated content may be incorrect.">
              <a:extLst>
                <a:ext uri="{FF2B5EF4-FFF2-40B4-BE49-F238E27FC236}">
                  <a16:creationId xmlns:a16="http://schemas.microsoft.com/office/drawing/2014/main" id="{C8364BAC-272F-8292-89B2-8534D4FA29A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502257" y="5596934"/>
              <a:ext cx="1290156" cy="540000"/>
            </a:xfrm>
            <a:prstGeom prst="rect">
              <a:avLst/>
            </a:prstGeom>
          </p:spPr>
        </p:pic>
        <p:pic>
          <p:nvPicPr>
            <p:cNvPr id="47" name="Picture 46" descr="A close-up of a logo&#10;&#10;AI-generated content may be incorrect.">
              <a:extLst>
                <a:ext uri="{FF2B5EF4-FFF2-40B4-BE49-F238E27FC236}">
                  <a16:creationId xmlns:a16="http://schemas.microsoft.com/office/drawing/2014/main" id="{0E500331-D989-4A4E-D7AC-F5C7B5B33A7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056847" y="5614934"/>
              <a:ext cx="1753500" cy="504000"/>
            </a:xfrm>
            <a:prstGeom prst="rect">
              <a:avLst/>
            </a:prstGeom>
          </p:spPr>
        </p:pic>
        <p:pic>
          <p:nvPicPr>
            <p:cNvPr id="48" name="Picture 47" descr="A black and white sign with black text&#10;&#10;AI-generated content may be incorrect.">
              <a:extLst>
                <a:ext uri="{FF2B5EF4-FFF2-40B4-BE49-F238E27FC236}">
                  <a16:creationId xmlns:a16="http://schemas.microsoft.com/office/drawing/2014/main" id="{7077FF60-2A06-C061-C784-9692AA7A9784}"/>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074781" y="5686934"/>
              <a:ext cx="1708415" cy="360000"/>
            </a:xfrm>
            <a:prstGeom prst="rect">
              <a:avLst/>
            </a:prstGeom>
          </p:spPr>
        </p:pic>
        <p:pic>
          <p:nvPicPr>
            <p:cNvPr id="49" name="Picture 48" descr="A logo with a green shield and black text&#10;&#10;AI-generated content may be incorrect.">
              <a:extLst>
                <a:ext uri="{FF2B5EF4-FFF2-40B4-BE49-F238E27FC236}">
                  <a16:creationId xmlns:a16="http://schemas.microsoft.com/office/drawing/2014/main" id="{BDA86987-E7D6-C416-84CD-F7DE4D551287}"/>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047629" y="5596934"/>
              <a:ext cx="936768" cy="540000"/>
            </a:xfrm>
            <a:prstGeom prst="rect">
              <a:avLst/>
            </a:prstGeom>
          </p:spPr>
        </p:pic>
      </p:grpSp>
    </p:spTree>
    <p:extLst>
      <p:ext uri="{BB962C8B-B14F-4D97-AF65-F5344CB8AC3E}">
        <p14:creationId xmlns:p14="http://schemas.microsoft.com/office/powerpoint/2010/main" val="79009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10701"/>
            <a:ext cx="10515600" cy="1325563"/>
          </a:xfrm>
        </p:spPr>
        <p:txBody>
          <a:bodyPr>
            <a:normAutofit/>
          </a:bodyPr>
          <a:lstStyle/>
          <a:p>
            <a:r>
              <a:rPr lang="en-GB" altLang="zh-TW" b="1" dirty="0">
                <a:solidFill>
                  <a:schemeClr val="bg1"/>
                </a:solidFill>
                <a:latin typeface="Microsoft JhengHei" panose="020B0604030504040204" pitchFamily="34" charset="-120"/>
                <a:ea typeface="Microsoft JhengHei" panose="020B0604030504040204" pitchFamily="34" charset="-120"/>
              </a:rPr>
              <a:t>UDAS</a:t>
            </a:r>
            <a:r>
              <a:rPr lang="zh-TW" altLang="en-US" b="1" dirty="0">
                <a:solidFill>
                  <a:schemeClr val="bg1"/>
                </a:solidFill>
                <a:latin typeface="Microsoft JhengHei" panose="020B0604030504040204" pitchFamily="34" charset="-120"/>
                <a:ea typeface="Microsoft JhengHei" panose="020B0604030504040204" pitchFamily="34" charset="-120"/>
              </a:rPr>
              <a:t>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r>
              <a:rPr lang="en-GB" altLang="zh-TW" sz="4000" b="1" dirty="0">
                <a:solidFill>
                  <a:schemeClr val="bg1"/>
                </a:solidFill>
                <a:latin typeface="Microsoft JhengHei UI" panose="020B0604030504040204" pitchFamily="34" charset="-120"/>
                <a:ea typeface="Microsoft JhengHei UI" panose="020B0604030504040204" pitchFamily="34" charset="-120"/>
              </a:rPr>
              <a:t>Application Categories</a:t>
            </a:r>
            <a:endParaRPr lang="en-US" sz="4000" b="1" dirty="0">
              <a:solidFill>
                <a:schemeClr val="bg1"/>
              </a:solidFill>
              <a:latin typeface="Microsoft JhengHei UI" panose="020B0604030504040204" pitchFamily="34" charset="-120"/>
              <a:ea typeface="Microsoft JhengHei UI" panose="020B0604030504040204" pitchFamily="34" charset="-120"/>
            </a:endParaRPr>
          </a:p>
        </p:txBody>
      </p:sp>
      <p:sp>
        <p:nvSpPr>
          <p:cNvPr id="4" name="TextBox 3">
            <a:extLst>
              <a:ext uri="{FF2B5EF4-FFF2-40B4-BE49-F238E27FC236}">
                <a16:creationId xmlns:a16="http://schemas.microsoft.com/office/drawing/2014/main" id="{FD3BF62F-11ED-55AF-85F3-960C9C276D72}"/>
              </a:ext>
            </a:extLst>
          </p:cNvPr>
          <p:cNvSpPr txBox="1"/>
          <p:nvPr/>
        </p:nvSpPr>
        <p:spPr>
          <a:xfrm>
            <a:off x="1919561" y="2315095"/>
            <a:ext cx="3917783" cy="707886"/>
          </a:xfrm>
          <a:prstGeom prst="rect">
            <a:avLst/>
          </a:prstGeom>
          <a:noFill/>
        </p:spPr>
        <p:txBody>
          <a:bodyPr wrap="square">
            <a:spAutoFit/>
          </a:bodyPr>
          <a:lstStyle/>
          <a:p>
            <a:pPr lvl="1"/>
            <a:r>
              <a:rPr lang="en-GB" altLang="zh-TW" sz="2000" dirty="0">
                <a:latin typeface="Microsoft JhengHei" panose="020B0604030504040204" pitchFamily="34" charset="-120"/>
                <a:ea typeface="Microsoft JhengHei" panose="020B0604030504040204" pitchFamily="34" charset="-120"/>
              </a:rPr>
              <a:t>1. </a:t>
            </a:r>
            <a:r>
              <a:rPr lang="en-GB" altLang="zh-TW" sz="2000" b="0" dirty="0">
                <a:solidFill>
                  <a:schemeClr val="tx1"/>
                </a:solidFill>
                <a:latin typeface="Microsoft JhengHei" panose="020B0604030504040204" pitchFamily="34" charset="-120"/>
                <a:ea typeface="Microsoft JhengHei" panose="020B0604030504040204" pitchFamily="34" charset="-120"/>
              </a:rPr>
              <a:t>Shopping Malls and Retail Spaces</a:t>
            </a:r>
          </a:p>
        </p:txBody>
      </p:sp>
      <p:sp>
        <p:nvSpPr>
          <p:cNvPr id="8" name="TextBox 7">
            <a:extLst>
              <a:ext uri="{FF2B5EF4-FFF2-40B4-BE49-F238E27FC236}">
                <a16:creationId xmlns:a16="http://schemas.microsoft.com/office/drawing/2014/main" id="{E0D427BD-5A2D-5454-3BE9-8DE0E95AC4CA}"/>
              </a:ext>
            </a:extLst>
          </p:cNvPr>
          <p:cNvSpPr txBox="1"/>
          <p:nvPr/>
        </p:nvSpPr>
        <p:spPr>
          <a:xfrm>
            <a:off x="6834199" y="2311051"/>
            <a:ext cx="5479020" cy="523220"/>
          </a:xfrm>
          <a:prstGeom prst="rect">
            <a:avLst/>
          </a:prstGeom>
          <a:noFill/>
        </p:spPr>
        <p:txBody>
          <a:bodyPr wrap="square">
            <a:spAutoFit/>
          </a:bodyPr>
          <a:lstStyle/>
          <a:p>
            <a:r>
              <a:rPr lang="en-GB" altLang="zh-TW" sz="2800" b="1" dirty="0">
                <a:solidFill>
                  <a:srgbClr val="FFC000"/>
                </a:solidFill>
                <a:latin typeface="Microsoft JhengHei" panose="020B0604030504040204" pitchFamily="34" charset="-120"/>
                <a:ea typeface="Microsoft JhengHei" panose="020B0604030504040204" pitchFamily="34" charset="-120"/>
              </a:rPr>
              <a:t>New</a:t>
            </a:r>
            <a:r>
              <a:rPr lang="zh-TW" altLang="en-US" sz="2800" b="1" dirty="0">
                <a:solidFill>
                  <a:srgbClr val="FFC000"/>
                </a:solidFill>
                <a:latin typeface="Microsoft JhengHei" panose="020B0604030504040204" pitchFamily="34" charset="-120"/>
                <a:ea typeface="Microsoft JhengHei" panose="020B0604030504040204" pitchFamily="34" charset="-120"/>
              </a:rPr>
              <a:t> </a:t>
            </a:r>
            <a:r>
              <a:rPr lang="en-GB" altLang="zh-TW" sz="2800" b="1" dirty="0">
                <a:solidFill>
                  <a:srgbClr val="FFC000"/>
                </a:solidFill>
                <a:latin typeface="Microsoft JhengHei" panose="020B0604030504040204" pitchFamily="34" charset="-120"/>
                <a:ea typeface="Microsoft JhengHei" panose="020B0604030504040204" pitchFamily="34" charset="-120"/>
              </a:rPr>
              <a:t>Categories</a:t>
            </a:r>
          </a:p>
        </p:txBody>
      </p:sp>
      <p:pic>
        <p:nvPicPr>
          <p:cNvPr id="10" name="Picture 9">
            <a:extLst>
              <a:ext uri="{FF2B5EF4-FFF2-40B4-BE49-F238E27FC236}">
                <a16:creationId xmlns:a16="http://schemas.microsoft.com/office/drawing/2014/main" id="{2A67BE13-07CA-CD08-3AAC-73EF5D654B1B}"/>
              </a:ext>
            </a:extLst>
          </p:cNvPr>
          <p:cNvPicPr>
            <a:picLocks noChangeAspect="1"/>
          </p:cNvPicPr>
          <p:nvPr/>
        </p:nvPicPr>
        <p:blipFill>
          <a:blip r:embed="rId3"/>
          <a:stretch>
            <a:fillRect/>
          </a:stretch>
        </p:blipFill>
        <p:spPr>
          <a:xfrm>
            <a:off x="1233881" y="2303965"/>
            <a:ext cx="742212" cy="684000"/>
          </a:xfrm>
          <a:prstGeom prst="rect">
            <a:avLst/>
          </a:prstGeom>
        </p:spPr>
      </p:pic>
      <p:pic>
        <p:nvPicPr>
          <p:cNvPr id="12" name="Picture 11">
            <a:extLst>
              <a:ext uri="{FF2B5EF4-FFF2-40B4-BE49-F238E27FC236}">
                <a16:creationId xmlns:a16="http://schemas.microsoft.com/office/drawing/2014/main" id="{31E71DD7-A1D2-848F-1849-7DC7ED4309F4}"/>
              </a:ext>
            </a:extLst>
          </p:cNvPr>
          <p:cNvPicPr>
            <a:picLocks noChangeAspect="1"/>
          </p:cNvPicPr>
          <p:nvPr/>
        </p:nvPicPr>
        <p:blipFill>
          <a:blip r:embed="rId4"/>
          <a:stretch>
            <a:fillRect/>
          </a:stretch>
        </p:blipFill>
        <p:spPr>
          <a:xfrm>
            <a:off x="1239710" y="3155398"/>
            <a:ext cx="730555" cy="684000"/>
          </a:xfrm>
          <a:prstGeom prst="rect">
            <a:avLst/>
          </a:prstGeom>
        </p:spPr>
      </p:pic>
      <p:pic>
        <p:nvPicPr>
          <p:cNvPr id="14" name="Picture 13">
            <a:extLst>
              <a:ext uri="{FF2B5EF4-FFF2-40B4-BE49-F238E27FC236}">
                <a16:creationId xmlns:a16="http://schemas.microsoft.com/office/drawing/2014/main" id="{4ADE1010-2CF0-14AA-5313-448993AC3782}"/>
              </a:ext>
            </a:extLst>
          </p:cNvPr>
          <p:cNvPicPr>
            <a:picLocks noChangeAspect="1"/>
          </p:cNvPicPr>
          <p:nvPr/>
        </p:nvPicPr>
        <p:blipFill>
          <a:blip r:embed="rId5"/>
          <a:stretch>
            <a:fillRect/>
          </a:stretch>
        </p:blipFill>
        <p:spPr>
          <a:xfrm>
            <a:off x="1262987" y="4006831"/>
            <a:ext cx="684000" cy="684000"/>
          </a:xfrm>
          <a:prstGeom prst="rect">
            <a:avLst/>
          </a:prstGeom>
        </p:spPr>
      </p:pic>
      <p:pic>
        <p:nvPicPr>
          <p:cNvPr id="16" name="Picture 15">
            <a:extLst>
              <a:ext uri="{FF2B5EF4-FFF2-40B4-BE49-F238E27FC236}">
                <a16:creationId xmlns:a16="http://schemas.microsoft.com/office/drawing/2014/main" id="{F212D04B-A905-009B-2D02-55D33F435C19}"/>
              </a:ext>
            </a:extLst>
          </p:cNvPr>
          <p:cNvPicPr>
            <a:picLocks noChangeAspect="1"/>
          </p:cNvPicPr>
          <p:nvPr/>
        </p:nvPicPr>
        <p:blipFill>
          <a:blip r:embed="rId6"/>
          <a:stretch>
            <a:fillRect/>
          </a:stretch>
        </p:blipFill>
        <p:spPr>
          <a:xfrm>
            <a:off x="1229163" y="4858264"/>
            <a:ext cx="751648" cy="684000"/>
          </a:xfrm>
          <a:prstGeom prst="rect">
            <a:avLst/>
          </a:prstGeom>
        </p:spPr>
      </p:pic>
      <p:pic>
        <p:nvPicPr>
          <p:cNvPr id="18" name="Picture 17">
            <a:extLst>
              <a:ext uri="{FF2B5EF4-FFF2-40B4-BE49-F238E27FC236}">
                <a16:creationId xmlns:a16="http://schemas.microsoft.com/office/drawing/2014/main" id="{BB10B25A-3FB7-457B-845C-2257E6256ABF}"/>
              </a:ext>
            </a:extLst>
          </p:cNvPr>
          <p:cNvPicPr>
            <a:picLocks noChangeAspect="1"/>
          </p:cNvPicPr>
          <p:nvPr/>
        </p:nvPicPr>
        <p:blipFill>
          <a:blip r:embed="rId7"/>
          <a:stretch>
            <a:fillRect/>
          </a:stretch>
        </p:blipFill>
        <p:spPr>
          <a:xfrm>
            <a:off x="1216543" y="5709696"/>
            <a:ext cx="776889" cy="684000"/>
          </a:xfrm>
          <a:prstGeom prst="rect">
            <a:avLst/>
          </a:prstGeom>
        </p:spPr>
      </p:pic>
      <p:pic>
        <p:nvPicPr>
          <p:cNvPr id="20" name="Picture 19">
            <a:extLst>
              <a:ext uri="{FF2B5EF4-FFF2-40B4-BE49-F238E27FC236}">
                <a16:creationId xmlns:a16="http://schemas.microsoft.com/office/drawing/2014/main" id="{64D8791A-D6E9-3248-167E-B3248AB65CF9}"/>
              </a:ext>
            </a:extLst>
          </p:cNvPr>
          <p:cNvPicPr>
            <a:picLocks noChangeAspect="1"/>
          </p:cNvPicPr>
          <p:nvPr/>
        </p:nvPicPr>
        <p:blipFill>
          <a:blip r:embed="rId8"/>
          <a:stretch>
            <a:fillRect/>
          </a:stretch>
        </p:blipFill>
        <p:spPr>
          <a:xfrm>
            <a:off x="6984050" y="3115771"/>
            <a:ext cx="746182" cy="684000"/>
          </a:xfrm>
          <a:prstGeom prst="rect">
            <a:avLst/>
          </a:prstGeom>
        </p:spPr>
      </p:pic>
      <p:pic>
        <p:nvPicPr>
          <p:cNvPr id="22" name="Picture 21">
            <a:extLst>
              <a:ext uri="{FF2B5EF4-FFF2-40B4-BE49-F238E27FC236}">
                <a16:creationId xmlns:a16="http://schemas.microsoft.com/office/drawing/2014/main" id="{9425FBAC-28A3-5340-FF45-5EEBC27E9D6A}"/>
              </a:ext>
            </a:extLst>
          </p:cNvPr>
          <p:cNvPicPr>
            <a:picLocks noChangeAspect="1"/>
          </p:cNvPicPr>
          <p:nvPr/>
        </p:nvPicPr>
        <p:blipFill>
          <a:blip r:embed="rId9"/>
          <a:stretch>
            <a:fillRect/>
          </a:stretch>
        </p:blipFill>
        <p:spPr>
          <a:xfrm>
            <a:off x="6984050" y="4155390"/>
            <a:ext cx="960403" cy="605472"/>
          </a:xfrm>
          <a:prstGeom prst="rect">
            <a:avLst/>
          </a:prstGeom>
        </p:spPr>
      </p:pic>
      <p:sp>
        <p:nvSpPr>
          <p:cNvPr id="24" name="TextBox 23">
            <a:extLst>
              <a:ext uri="{FF2B5EF4-FFF2-40B4-BE49-F238E27FC236}">
                <a16:creationId xmlns:a16="http://schemas.microsoft.com/office/drawing/2014/main" id="{2FAD329E-AF4B-34A5-92D1-9109056D7A40}"/>
              </a:ext>
            </a:extLst>
          </p:cNvPr>
          <p:cNvSpPr txBox="1"/>
          <p:nvPr/>
        </p:nvSpPr>
        <p:spPr>
          <a:xfrm>
            <a:off x="1919561" y="3186052"/>
            <a:ext cx="4093964" cy="707886"/>
          </a:xfrm>
          <a:prstGeom prst="rect">
            <a:avLst/>
          </a:prstGeom>
          <a:noFill/>
        </p:spPr>
        <p:txBody>
          <a:bodyPr wrap="square">
            <a:spAutoFit/>
          </a:bodyPr>
          <a:lstStyle/>
          <a:p>
            <a:pPr lvl="1"/>
            <a:r>
              <a:rPr lang="en-GB" altLang="zh-TW" sz="2000" b="0" dirty="0">
                <a:solidFill>
                  <a:schemeClr val="tx1"/>
                </a:solidFill>
                <a:latin typeface="Microsoft JhengHei" panose="020B0604030504040204" pitchFamily="34" charset="-120"/>
                <a:ea typeface="Microsoft JhengHei" panose="020B0604030504040204" pitchFamily="34" charset="-120"/>
              </a:rPr>
              <a:t>2. Office Buildings and Office Spaces</a:t>
            </a:r>
          </a:p>
        </p:txBody>
      </p:sp>
      <p:sp>
        <p:nvSpPr>
          <p:cNvPr id="26" name="TextBox 25">
            <a:extLst>
              <a:ext uri="{FF2B5EF4-FFF2-40B4-BE49-F238E27FC236}">
                <a16:creationId xmlns:a16="http://schemas.microsoft.com/office/drawing/2014/main" id="{D893AF35-B299-A905-2C05-E010C0231B6B}"/>
              </a:ext>
            </a:extLst>
          </p:cNvPr>
          <p:cNvSpPr txBox="1"/>
          <p:nvPr/>
        </p:nvSpPr>
        <p:spPr>
          <a:xfrm>
            <a:off x="1919561" y="4120986"/>
            <a:ext cx="4430544" cy="400110"/>
          </a:xfrm>
          <a:prstGeom prst="rect">
            <a:avLst/>
          </a:prstGeom>
          <a:noFill/>
        </p:spPr>
        <p:txBody>
          <a:bodyPr wrap="square">
            <a:spAutoFit/>
          </a:bodyPr>
          <a:lstStyle>
            <a:defPPr>
              <a:defRPr lang="en-US"/>
            </a:defPPr>
            <a:lvl2pPr lvl="1">
              <a:defRPr sz="2400" b="0">
                <a:latin typeface="Microsoft JhengHei" panose="020B0604030504040204" pitchFamily="34" charset="-120"/>
                <a:ea typeface="Microsoft JhengHei" panose="020B0604030504040204" pitchFamily="34" charset="-120"/>
              </a:defRPr>
            </a:lvl2pPr>
          </a:lstStyle>
          <a:p>
            <a:pPr lvl="1"/>
            <a:r>
              <a:rPr lang="en-GB" altLang="zh-TW" sz="2000" dirty="0"/>
              <a:t>3. Restaurants</a:t>
            </a:r>
          </a:p>
        </p:txBody>
      </p:sp>
      <p:sp>
        <p:nvSpPr>
          <p:cNvPr id="28" name="TextBox 27">
            <a:extLst>
              <a:ext uri="{FF2B5EF4-FFF2-40B4-BE49-F238E27FC236}">
                <a16:creationId xmlns:a16="http://schemas.microsoft.com/office/drawing/2014/main" id="{6086DC77-26A2-AF21-1A71-23AE9EED96F6}"/>
              </a:ext>
            </a:extLst>
          </p:cNvPr>
          <p:cNvSpPr txBox="1"/>
          <p:nvPr/>
        </p:nvSpPr>
        <p:spPr>
          <a:xfrm>
            <a:off x="1919561" y="4760862"/>
            <a:ext cx="4683808" cy="1015663"/>
          </a:xfrm>
          <a:prstGeom prst="rect">
            <a:avLst/>
          </a:prstGeom>
          <a:noFill/>
        </p:spPr>
        <p:txBody>
          <a:bodyPr wrap="square">
            <a:spAutoFit/>
          </a:bodyPr>
          <a:lstStyle>
            <a:defPPr>
              <a:defRPr lang="en-US"/>
            </a:defPPr>
            <a:lvl2pPr lvl="1">
              <a:defRPr sz="2400" b="0">
                <a:latin typeface="Microsoft JhengHei" panose="020B0604030504040204" pitchFamily="34" charset="-120"/>
                <a:ea typeface="Microsoft JhengHei" panose="020B0604030504040204" pitchFamily="34" charset="-120"/>
              </a:defRPr>
            </a:lvl2pPr>
          </a:lstStyle>
          <a:p>
            <a:pPr lvl="1"/>
            <a:r>
              <a:rPr lang="en-GB" altLang="zh-TW" sz="2000" dirty="0"/>
              <a:t>4. Buildings and Sites with Recreational, Sports and Cultural Purposes</a:t>
            </a:r>
          </a:p>
        </p:txBody>
      </p:sp>
      <p:sp>
        <p:nvSpPr>
          <p:cNvPr id="30" name="TextBox 29">
            <a:extLst>
              <a:ext uri="{FF2B5EF4-FFF2-40B4-BE49-F238E27FC236}">
                <a16:creationId xmlns:a16="http://schemas.microsoft.com/office/drawing/2014/main" id="{7A5A0DA3-DC5A-1A95-1C6A-31A581495477}"/>
              </a:ext>
            </a:extLst>
          </p:cNvPr>
          <p:cNvSpPr txBox="1"/>
          <p:nvPr/>
        </p:nvSpPr>
        <p:spPr>
          <a:xfrm>
            <a:off x="1919561" y="5943957"/>
            <a:ext cx="4004989" cy="400110"/>
          </a:xfrm>
          <a:prstGeom prst="rect">
            <a:avLst/>
          </a:prstGeom>
          <a:noFill/>
        </p:spPr>
        <p:txBody>
          <a:bodyPr wrap="square">
            <a:spAutoFit/>
          </a:bodyPr>
          <a:lstStyle>
            <a:defPPr>
              <a:defRPr lang="en-US"/>
            </a:defPPr>
            <a:lvl2pPr lvl="1">
              <a:defRPr sz="2400" b="0">
                <a:latin typeface="Microsoft JhengHei" panose="020B0604030504040204" pitchFamily="34" charset="-120"/>
                <a:ea typeface="Microsoft JhengHei" panose="020B0604030504040204" pitchFamily="34" charset="-120"/>
              </a:defRPr>
            </a:lvl2pPr>
          </a:lstStyle>
          <a:p>
            <a:pPr lvl="1"/>
            <a:r>
              <a:rPr lang="en-GB" altLang="zh-TW" sz="2000" dirty="0"/>
              <a:t>5. Revitalised Sites</a:t>
            </a:r>
          </a:p>
        </p:txBody>
      </p:sp>
      <p:sp>
        <p:nvSpPr>
          <p:cNvPr id="32" name="TextBox 31">
            <a:extLst>
              <a:ext uri="{FF2B5EF4-FFF2-40B4-BE49-F238E27FC236}">
                <a16:creationId xmlns:a16="http://schemas.microsoft.com/office/drawing/2014/main" id="{914559F2-E194-6B0C-9FBF-ACFAB0DAD1BB}"/>
              </a:ext>
            </a:extLst>
          </p:cNvPr>
          <p:cNvSpPr txBox="1"/>
          <p:nvPr/>
        </p:nvSpPr>
        <p:spPr>
          <a:xfrm>
            <a:off x="8087260" y="3115771"/>
            <a:ext cx="3090210" cy="707886"/>
          </a:xfrm>
          <a:prstGeom prst="rect">
            <a:avLst/>
          </a:prstGeom>
          <a:noFill/>
        </p:spPr>
        <p:txBody>
          <a:bodyPr wrap="square">
            <a:spAutoFit/>
          </a:bodyPr>
          <a:lstStyle>
            <a:defPPr>
              <a:defRPr lang="en-US"/>
            </a:defPPr>
            <a:lvl2pPr lvl="1">
              <a:defRPr sz="2000" b="0">
                <a:latin typeface="Microsoft JhengHei" panose="020B0604030504040204" pitchFamily="34" charset="-120"/>
                <a:ea typeface="Microsoft JhengHei" panose="020B0604030504040204" pitchFamily="34" charset="-120"/>
              </a:defRPr>
            </a:lvl2pPr>
          </a:lstStyle>
          <a:p>
            <a:r>
              <a:rPr lang="en-GB" altLang="zh-TW" sz="2000" dirty="0">
                <a:latin typeface="Microsoft JhengHei" panose="020B0604030504040204" pitchFamily="34" charset="-120"/>
                <a:ea typeface="Microsoft JhengHei" panose="020B0604030504040204" pitchFamily="34" charset="-120"/>
              </a:rPr>
              <a:t>6. Public and Private Residential Buildings</a:t>
            </a:r>
          </a:p>
        </p:txBody>
      </p:sp>
      <p:sp>
        <p:nvSpPr>
          <p:cNvPr id="3" name="TextBox 2">
            <a:extLst>
              <a:ext uri="{FF2B5EF4-FFF2-40B4-BE49-F238E27FC236}">
                <a16:creationId xmlns:a16="http://schemas.microsoft.com/office/drawing/2014/main" id="{9AD30E50-A016-28B4-AB79-08581BF9BF53}"/>
              </a:ext>
            </a:extLst>
          </p:cNvPr>
          <p:cNvSpPr txBox="1"/>
          <p:nvPr/>
        </p:nvSpPr>
        <p:spPr>
          <a:xfrm>
            <a:off x="8087260" y="4155390"/>
            <a:ext cx="3090210" cy="707886"/>
          </a:xfrm>
          <a:prstGeom prst="rect">
            <a:avLst/>
          </a:prstGeom>
          <a:noFill/>
        </p:spPr>
        <p:txBody>
          <a:bodyPr wrap="square">
            <a:spAutoFit/>
          </a:bodyPr>
          <a:lstStyle>
            <a:defPPr>
              <a:defRPr lang="en-US"/>
            </a:defPPr>
            <a:lvl2pPr lvl="1">
              <a:defRPr sz="2000" b="0">
                <a:latin typeface="Microsoft JhengHei" panose="020B0604030504040204" pitchFamily="34" charset="-120"/>
                <a:ea typeface="Microsoft JhengHei" panose="020B0604030504040204" pitchFamily="34" charset="-120"/>
              </a:defRPr>
            </a:lvl2pPr>
          </a:lstStyle>
          <a:p>
            <a:r>
              <a:rPr lang="en-GB" altLang="zh-TW" sz="2000" dirty="0">
                <a:latin typeface="Microsoft JhengHei" panose="020B0604030504040204" pitchFamily="34" charset="-120"/>
                <a:ea typeface="Microsoft JhengHei" panose="020B0604030504040204" pitchFamily="34" charset="-120"/>
              </a:rPr>
              <a:t>7. Higher Education Institutions</a:t>
            </a:r>
          </a:p>
        </p:txBody>
      </p:sp>
    </p:spTree>
    <p:extLst>
      <p:ext uri="{BB962C8B-B14F-4D97-AF65-F5344CB8AC3E}">
        <p14:creationId xmlns:p14="http://schemas.microsoft.com/office/powerpoint/2010/main" val="128829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0338-AF2A-BA2D-688E-5B2D8AA78C58}"/>
              </a:ext>
            </a:extLst>
          </p:cNvPr>
          <p:cNvSpPr>
            <a:spLocks noGrp="1"/>
          </p:cNvSpPr>
          <p:nvPr>
            <p:ph type="title"/>
          </p:nvPr>
        </p:nvSpPr>
        <p:spPr/>
        <p:txBody>
          <a:bodyPr/>
          <a:lstStyle/>
          <a:p>
            <a:r>
              <a:rPr lang="en-GB" altLang="zh-TW" b="1" dirty="0">
                <a:solidFill>
                  <a:schemeClr val="bg1"/>
                </a:solidFill>
                <a:latin typeface="Microsoft JhengHei" panose="020B0604030504040204" pitchFamily="34" charset="-120"/>
                <a:ea typeface="Microsoft JhengHei" panose="020B0604030504040204" pitchFamily="34" charset="-120"/>
              </a:rPr>
              <a:t>UDAS</a:t>
            </a:r>
            <a:r>
              <a:rPr lang="zh-TW" altLang="en-US" b="1" dirty="0">
                <a:solidFill>
                  <a:schemeClr val="bg1"/>
                </a:solidFill>
                <a:latin typeface="Microsoft JhengHei" panose="020B0604030504040204" pitchFamily="34" charset="-120"/>
                <a:ea typeface="Microsoft JhengHei" panose="020B0604030504040204" pitchFamily="34" charset="-120"/>
              </a:rPr>
              <a:t>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r>
              <a:rPr lang="en-GB" altLang="zh-TW" b="1" dirty="0">
                <a:solidFill>
                  <a:srgbClr val="FFC000"/>
                </a:solidFill>
                <a:latin typeface="Microsoft JhengHei" panose="020B0604030504040204" pitchFamily="34" charset="-120"/>
                <a:ea typeface="Microsoft JhengHei" panose="020B0604030504040204" pitchFamily="34" charset="-120"/>
              </a:rPr>
              <a:t>Categories of Award</a:t>
            </a:r>
            <a:endParaRPr lang="en-GB" dirty="0">
              <a:solidFill>
                <a:srgbClr val="FFC000"/>
              </a:solidFill>
            </a:endParaRPr>
          </a:p>
        </p:txBody>
      </p:sp>
      <p:sp>
        <p:nvSpPr>
          <p:cNvPr id="14" name="Freeform 2">
            <a:extLst>
              <a:ext uri="{FF2B5EF4-FFF2-40B4-BE49-F238E27FC236}">
                <a16:creationId xmlns:a16="http://schemas.microsoft.com/office/drawing/2014/main" id="{5572FAD1-6F61-7467-47A8-F904499BFDE2}"/>
              </a:ext>
            </a:extLst>
          </p:cNvPr>
          <p:cNvSpPr>
            <a:spLocks noChangeAspect="1"/>
          </p:cNvSpPr>
          <p:nvPr/>
        </p:nvSpPr>
        <p:spPr>
          <a:xfrm>
            <a:off x="1342537" y="2924756"/>
            <a:ext cx="503370" cy="612000"/>
          </a:xfrm>
          <a:custGeom>
            <a:avLst/>
            <a:gdLst/>
            <a:ahLst/>
            <a:cxnLst/>
            <a:rect l="l" t="t" r="r" b="b"/>
            <a:pathLst>
              <a:path w="3384423" h="4114800">
                <a:moveTo>
                  <a:pt x="0" y="0"/>
                </a:moveTo>
                <a:lnTo>
                  <a:pt x="3384423" y="0"/>
                </a:lnTo>
                <a:lnTo>
                  <a:pt x="338442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15" name="Freeform 3">
            <a:extLst>
              <a:ext uri="{FF2B5EF4-FFF2-40B4-BE49-F238E27FC236}">
                <a16:creationId xmlns:a16="http://schemas.microsoft.com/office/drawing/2014/main" id="{1058E539-9829-D382-F21E-9DD1CBE826ED}"/>
              </a:ext>
            </a:extLst>
          </p:cNvPr>
          <p:cNvSpPr>
            <a:spLocks noChangeAspect="1"/>
          </p:cNvSpPr>
          <p:nvPr/>
        </p:nvSpPr>
        <p:spPr>
          <a:xfrm>
            <a:off x="1342537" y="3794818"/>
            <a:ext cx="503370" cy="612000"/>
          </a:xfrm>
          <a:custGeom>
            <a:avLst/>
            <a:gdLst/>
            <a:ahLst/>
            <a:cxnLst/>
            <a:rect l="l" t="t" r="r" b="b"/>
            <a:pathLst>
              <a:path w="3384423" h="4114800">
                <a:moveTo>
                  <a:pt x="0" y="0"/>
                </a:moveTo>
                <a:lnTo>
                  <a:pt x="3384423" y="0"/>
                </a:lnTo>
                <a:lnTo>
                  <a:pt x="33844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4">
            <a:extLst>
              <a:ext uri="{FF2B5EF4-FFF2-40B4-BE49-F238E27FC236}">
                <a16:creationId xmlns:a16="http://schemas.microsoft.com/office/drawing/2014/main" id="{E8232BC4-82DB-E12C-673C-A336C8E2AEF6}"/>
              </a:ext>
            </a:extLst>
          </p:cNvPr>
          <p:cNvSpPr>
            <a:spLocks noChangeAspect="1"/>
          </p:cNvSpPr>
          <p:nvPr/>
        </p:nvSpPr>
        <p:spPr>
          <a:xfrm>
            <a:off x="1342537" y="4664880"/>
            <a:ext cx="503370" cy="612000"/>
          </a:xfrm>
          <a:custGeom>
            <a:avLst/>
            <a:gdLst/>
            <a:ahLst/>
            <a:cxnLst/>
            <a:rect l="l" t="t" r="r" b="b"/>
            <a:pathLst>
              <a:path w="3384423" h="4114800">
                <a:moveTo>
                  <a:pt x="0" y="0"/>
                </a:moveTo>
                <a:lnTo>
                  <a:pt x="3384423" y="0"/>
                </a:lnTo>
                <a:lnTo>
                  <a:pt x="33844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5">
            <a:extLst>
              <a:ext uri="{FF2B5EF4-FFF2-40B4-BE49-F238E27FC236}">
                <a16:creationId xmlns:a16="http://schemas.microsoft.com/office/drawing/2014/main" id="{C9E79147-8110-84B5-6CD2-8038943F5FA1}"/>
              </a:ext>
            </a:extLst>
          </p:cNvPr>
          <p:cNvSpPr>
            <a:spLocks noChangeAspect="1"/>
          </p:cNvSpPr>
          <p:nvPr/>
        </p:nvSpPr>
        <p:spPr>
          <a:xfrm>
            <a:off x="1342537" y="5534942"/>
            <a:ext cx="503370" cy="612000"/>
          </a:xfrm>
          <a:custGeom>
            <a:avLst/>
            <a:gdLst/>
            <a:ahLst/>
            <a:cxnLst/>
            <a:rect l="l" t="t" r="r" b="b"/>
            <a:pathLst>
              <a:path w="3384423" h="4114800">
                <a:moveTo>
                  <a:pt x="0" y="0"/>
                </a:moveTo>
                <a:lnTo>
                  <a:pt x="3384423" y="0"/>
                </a:lnTo>
                <a:lnTo>
                  <a:pt x="338442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8" name="Freeform 6">
            <a:extLst>
              <a:ext uri="{FF2B5EF4-FFF2-40B4-BE49-F238E27FC236}">
                <a16:creationId xmlns:a16="http://schemas.microsoft.com/office/drawing/2014/main" id="{59E64A9A-E6AF-96EE-4121-2F7209668D3B}"/>
              </a:ext>
            </a:extLst>
          </p:cNvPr>
          <p:cNvSpPr>
            <a:spLocks noChangeAspect="1"/>
          </p:cNvSpPr>
          <p:nvPr/>
        </p:nvSpPr>
        <p:spPr>
          <a:xfrm>
            <a:off x="6102486" y="3985705"/>
            <a:ext cx="532980" cy="648000"/>
          </a:xfrm>
          <a:custGeom>
            <a:avLst/>
            <a:gdLst/>
            <a:ahLst/>
            <a:cxnLst/>
            <a:rect l="l" t="t" r="r" b="b"/>
            <a:pathLst>
              <a:path w="3384423" h="4114800">
                <a:moveTo>
                  <a:pt x="0" y="0"/>
                </a:moveTo>
                <a:lnTo>
                  <a:pt x="3384423" y="0"/>
                </a:lnTo>
                <a:lnTo>
                  <a:pt x="338442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7">
            <a:extLst>
              <a:ext uri="{FF2B5EF4-FFF2-40B4-BE49-F238E27FC236}">
                <a16:creationId xmlns:a16="http://schemas.microsoft.com/office/drawing/2014/main" id="{76D6B4DA-B960-03D3-865B-C84889DBD006}"/>
              </a:ext>
            </a:extLst>
          </p:cNvPr>
          <p:cNvSpPr>
            <a:spLocks noChangeAspect="1"/>
          </p:cNvSpPr>
          <p:nvPr/>
        </p:nvSpPr>
        <p:spPr>
          <a:xfrm>
            <a:off x="6102486" y="3139127"/>
            <a:ext cx="532980" cy="648000"/>
          </a:xfrm>
          <a:custGeom>
            <a:avLst/>
            <a:gdLst/>
            <a:ahLst/>
            <a:cxnLst/>
            <a:rect l="l" t="t" r="r" b="b"/>
            <a:pathLst>
              <a:path w="3384423" h="4114800">
                <a:moveTo>
                  <a:pt x="0" y="0"/>
                </a:moveTo>
                <a:lnTo>
                  <a:pt x="3384423" y="0"/>
                </a:lnTo>
                <a:lnTo>
                  <a:pt x="338442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23" name="TextBox 22">
            <a:extLst>
              <a:ext uri="{FF2B5EF4-FFF2-40B4-BE49-F238E27FC236}">
                <a16:creationId xmlns:a16="http://schemas.microsoft.com/office/drawing/2014/main" id="{2E496769-DB4C-2DE9-65AF-7532AD853669}"/>
              </a:ext>
            </a:extLst>
          </p:cNvPr>
          <p:cNvSpPr txBox="1"/>
          <p:nvPr/>
        </p:nvSpPr>
        <p:spPr>
          <a:xfrm>
            <a:off x="1207547" y="2185789"/>
            <a:ext cx="3073997" cy="461665"/>
          </a:xfrm>
          <a:prstGeom prst="rect">
            <a:avLst/>
          </a:prstGeom>
          <a:noFill/>
        </p:spPr>
        <p:txBody>
          <a:bodyPr wrap="square">
            <a:spAutoFit/>
          </a:bodyPr>
          <a:lstStyle/>
          <a:p>
            <a:pPr marL="0" algn="l" defTabSz="914400" rtl="0" eaLnBrk="1" latinLnBrk="0" hangingPunct="1"/>
            <a:r>
              <a:rPr lang="en-GB" altLang="zh-TW" sz="2400" b="1" dirty="0">
                <a:solidFill>
                  <a:srgbClr val="7030A0"/>
                </a:solidFill>
                <a:latin typeface="Microsoft JhengHei" panose="020B0604030504040204" pitchFamily="34" charset="-120"/>
                <a:ea typeface="Microsoft JhengHei" panose="020B0604030504040204" pitchFamily="34" charset="-120"/>
              </a:rPr>
              <a:t>All Applicants</a:t>
            </a:r>
            <a:endParaRPr lang="en-GB" altLang="zh-TW" sz="2400" b="1" kern="1200" dirty="0">
              <a:solidFill>
                <a:srgbClr val="7030A0"/>
              </a:solidFill>
              <a:latin typeface="Microsoft JhengHei" panose="020B0604030504040204" pitchFamily="34" charset="-120"/>
              <a:ea typeface="Microsoft JhengHei" panose="020B0604030504040204" pitchFamily="34" charset="-120"/>
              <a:cs typeface="+mn-cs"/>
            </a:endParaRPr>
          </a:p>
        </p:txBody>
      </p:sp>
      <p:sp>
        <p:nvSpPr>
          <p:cNvPr id="25" name="TextBox 24">
            <a:extLst>
              <a:ext uri="{FF2B5EF4-FFF2-40B4-BE49-F238E27FC236}">
                <a16:creationId xmlns:a16="http://schemas.microsoft.com/office/drawing/2014/main" id="{C6F9A771-1F07-C3D3-AAE0-F40B57773B30}"/>
              </a:ext>
            </a:extLst>
          </p:cNvPr>
          <p:cNvSpPr txBox="1"/>
          <p:nvPr/>
        </p:nvSpPr>
        <p:spPr>
          <a:xfrm>
            <a:off x="6102486" y="2093759"/>
            <a:ext cx="4885928" cy="830997"/>
          </a:xfrm>
          <a:prstGeom prst="rect">
            <a:avLst/>
          </a:prstGeom>
          <a:noFill/>
        </p:spPr>
        <p:txBody>
          <a:bodyPr wrap="square">
            <a:spAutoFit/>
          </a:bodyPr>
          <a:lstStyle>
            <a:defPPr>
              <a:defRPr lang="en-US"/>
            </a:defPPr>
            <a:lvl1pPr>
              <a:lnSpc>
                <a:spcPct val="150000"/>
              </a:lnSpc>
              <a:defRPr sz="3200" b="1">
                <a:solidFill>
                  <a:srgbClr val="7030A0"/>
                </a:solidFill>
                <a:latin typeface="Microsoft JhengHei" panose="020B0604030504040204" pitchFamily="34" charset="-120"/>
                <a:ea typeface="Microsoft JhengHei" panose="020B0604030504040204" pitchFamily="34" charset="-120"/>
              </a:defRPr>
            </a:lvl1pPr>
          </a:lstStyle>
          <a:p>
            <a:pPr>
              <a:lnSpc>
                <a:spcPct val="100000"/>
              </a:lnSpc>
            </a:pPr>
            <a:r>
              <a:rPr lang="en-US" altLang="zh-TW" sz="2400" dirty="0"/>
              <a:t>Award-winning Premises of the UDAS 2024/25</a:t>
            </a:r>
            <a:endParaRPr lang="en-GB" altLang="zh-TW" sz="2400" dirty="0"/>
          </a:p>
        </p:txBody>
      </p:sp>
      <p:sp>
        <p:nvSpPr>
          <p:cNvPr id="3" name="TextBox 2">
            <a:extLst>
              <a:ext uri="{FF2B5EF4-FFF2-40B4-BE49-F238E27FC236}">
                <a16:creationId xmlns:a16="http://schemas.microsoft.com/office/drawing/2014/main" id="{76C1B8ED-9628-D361-01C3-CE4D35F8160F}"/>
              </a:ext>
            </a:extLst>
          </p:cNvPr>
          <p:cNvSpPr txBox="1"/>
          <p:nvPr/>
        </p:nvSpPr>
        <p:spPr>
          <a:xfrm>
            <a:off x="1594222" y="2973290"/>
            <a:ext cx="3917783" cy="461665"/>
          </a:xfrm>
          <a:prstGeom prst="rect">
            <a:avLst/>
          </a:prstGeom>
          <a:noFill/>
        </p:spPr>
        <p:txBody>
          <a:bodyPr wrap="square">
            <a:spAutoFit/>
          </a:bodyPr>
          <a:lstStyle/>
          <a:p>
            <a:pPr lvl="1"/>
            <a:r>
              <a:rPr lang="en-GB" altLang="zh-TW" sz="2400" dirty="0">
                <a:latin typeface="Microsoft JhengHei" panose="020B0604030504040204" pitchFamily="34" charset="-120"/>
                <a:ea typeface="Microsoft JhengHei" panose="020B0604030504040204" pitchFamily="34" charset="-120"/>
              </a:rPr>
              <a:t>Bronze Award</a:t>
            </a:r>
            <a:endParaRPr lang="en-GB" altLang="zh-TW" sz="2400" b="0" dirty="0">
              <a:solidFill>
                <a:schemeClr val="tx1"/>
              </a:solidFill>
              <a:latin typeface="Microsoft JhengHei" panose="020B0604030504040204" pitchFamily="34" charset="-120"/>
              <a:ea typeface="Microsoft JhengHei" panose="020B0604030504040204" pitchFamily="34" charset="-120"/>
            </a:endParaRPr>
          </a:p>
        </p:txBody>
      </p:sp>
      <p:sp>
        <p:nvSpPr>
          <p:cNvPr id="4" name="TextBox 3">
            <a:extLst>
              <a:ext uri="{FF2B5EF4-FFF2-40B4-BE49-F238E27FC236}">
                <a16:creationId xmlns:a16="http://schemas.microsoft.com/office/drawing/2014/main" id="{E4A5C092-42FB-2A56-8185-A8363D76C354}"/>
              </a:ext>
            </a:extLst>
          </p:cNvPr>
          <p:cNvSpPr txBox="1"/>
          <p:nvPr/>
        </p:nvSpPr>
        <p:spPr>
          <a:xfrm>
            <a:off x="1594221" y="3843352"/>
            <a:ext cx="3917783" cy="461665"/>
          </a:xfrm>
          <a:prstGeom prst="rect">
            <a:avLst/>
          </a:prstGeom>
          <a:noFill/>
        </p:spPr>
        <p:txBody>
          <a:bodyPr wrap="square">
            <a:spAutoFit/>
          </a:bodyPr>
          <a:lstStyle/>
          <a:p>
            <a:pPr lvl="1"/>
            <a:r>
              <a:rPr lang="en-GB" altLang="zh-TW" sz="2400" dirty="0">
                <a:latin typeface="Microsoft JhengHei" panose="020B0604030504040204" pitchFamily="34" charset="-120"/>
                <a:ea typeface="Microsoft JhengHei" panose="020B0604030504040204" pitchFamily="34" charset="-120"/>
              </a:rPr>
              <a:t>Silver Award</a:t>
            </a:r>
            <a:endParaRPr lang="en-GB" altLang="zh-TW" sz="2400" b="0" dirty="0">
              <a:solidFill>
                <a:schemeClr val="tx1"/>
              </a:solidFill>
              <a:latin typeface="Microsoft JhengHei" panose="020B0604030504040204" pitchFamily="34" charset="-120"/>
              <a:ea typeface="Microsoft JhengHei" panose="020B0604030504040204" pitchFamily="34" charset="-120"/>
            </a:endParaRPr>
          </a:p>
        </p:txBody>
      </p:sp>
      <p:sp>
        <p:nvSpPr>
          <p:cNvPr id="5" name="TextBox 4">
            <a:extLst>
              <a:ext uri="{FF2B5EF4-FFF2-40B4-BE49-F238E27FC236}">
                <a16:creationId xmlns:a16="http://schemas.microsoft.com/office/drawing/2014/main" id="{3BCC30F2-FD55-C56C-3990-424A50471BE0}"/>
              </a:ext>
            </a:extLst>
          </p:cNvPr>
          <p:cNvSpPr txBox="1"/>
          <p:nvPr/>
        </p:nvSpPr>
        <p:spPr>
          <a:xfrm>
            <a:off x="1594221" y="4740047"/>
            <a:ext cx="3917783" cy="461665"/>
          </a:xfrm>
          <a:prstGeom prst="rect">
            <a:avLst/>
          </a:prstGeom>
          <a:noFill/>
        </p:spPr>
        <p:txBody>
          <a:bodyPr wrap="square">
            <a:spAutoFit/>
          </a:bodyPr>
          <a:lstStyle/>
          <a:p>
            <a:pPr lvl="1"/>
            <a:r>
              <a:rPr lang="en-GB" altLang="zh-TW" sz="2400" dirty="0">
                <a:latin typeface="Microsoft JhengHei" panose="020B0604030504040204" pitchFamily="34" charset="-120"/>
                <a:ea typeface="Microsoft JhengHei" panose="020B0604030504040204" pitchFamily="34" charset="-120"/>
              </a:rPr>
              <a:t>Gold Award</a:t>
            </a:r>
            <a:endParaRPr lang="en-GB" altLang="zh-TW" sz="2400" b="0" dirty="0">
              <a:solidFill>
                <a:schemeClr val="tx1"/>
              </a:solidFill>
              <a:latin typeface="Microsoft JhengHei" panose="020B0604030504040204" pitchFamily="34" charset="-120"/>
              <a:ea typeface="Microsoft JhengHei" panose="020B0604030504040204" pitchFamily="34" charset="-120"/>
            </a:endParaRPr>
          </a:p>
        </p:txBody>
      </p:sp>
      <p:sp>
        <p:nvSpPr>
          <p:cNvPr id="6" name="TextBox 5">
            <a:extLst>
              <a:ext uri="{FF2B5EF4-FFF2-40B4-BE49-F238E27FC236}">
                <a16:creationId xmlns:a16="http://schemas.microsoft.com/office/drawing/2014/main" id="{95A570D0-489B-0598-5B24-FC5CDC4F69D8}"/>
              </a:ext>
            </a:extLst>
          </p:cNvPr>
          <p:cNvSpPr txBox="1"/>
          <p:nvPr/>
        </p:nvSpPr>
        <p:spPr>
          <a:xfrm>
            <a:off x="1594220" y="5610109"/>
            <a:ext cx="4501780" cy="461665"/>
          </a:xfrm>
          <a:prstGeom prst="rect">
            <a:avLst/>
          </a:prstGeom>
          <a:noFill/>
        </p:spPr>
        <p:txBody>
          <a:bodyPr wrap="square">
            <a:spAutoFit/>
          </a:bodyPr>
          <a:lstStyle/>
          <a:p>
            <a:pPr lvl="1"/>
            <a:r>
              <a:rPr lang="en-GB" altLang="zh-TW" sz="2400" dirty="0">
                <a:latin typeface="Microsoft JhengHei" panose="020B0604030504040204" pitchFamily="34" charset="-120"/>
                <a:ea typeface="Microsoft JhengHei" panose="020B0604030504040204" pitchFamily="34" charset="-120"/>
              </a:rPr>
              <a:t>Special Recognition Award</a:t>
            </a:r>
            <a:endParaRPr lang="en-GB" altLang="zh-TW" sz="2400" b="0" dirty="0">
              <a:solidFill>
                <a:schemeClr val="tx1"/>
              </a:solidFill>
              <a:latin typeface="Microsoft JhengHei" panose="020B0604030504040204" pitchFamily="34" charset="-120"/>
              <a:ea typeface="Microsoft JhengHei" panose="020B0604030504040204" pitchFamily="34" charset="-120"/>
            </a:endParaRPr>
          </a:p>
        </p:txBody>
      </p:sp>
      <p:sp>
        <p:nvSpPr>
          <p:cNvPr id="7" name="TextBox 6">
            <a:extLst>
              <a:ext uri="{FF2B5EF4-FFF2-40B4-BE49-F238E27FC236}">
                <a16:creationId xmlns:a16="http://schemas.microsoft.com/office/drawing/2014/main" id="{1659486C-938E-E002-5F1B-E2F2AA1A3DDD}"/>
              </a:ext>
            </a:extLst>
          </p:cNvPr>
          <p:cNvSpPr txBox="1"/>
          <p:nvPr/>
        </p:nvSpPr>
        <p:spPr>
          <a:xfrm>
            <a:off x="6347683" y="3193919"/>
            <a:ext cx="4501780" cy="461665"/>
          </a:xfrm>
          <a:prstGeom prst="rect">
            <a:avLst/>
          </a:prstGeom>
          <a:noFill/>
        </p:spPr>
        <p:txBody>
          <a:bodyPr wrap="square">
            <a:spAutoFit/>
          </a:bodyPr>
          <a:lstStyle/>
          <a:p>
            <a:pPr lvl="1"/>
            <a:r>
              <a:rPr lang="en-GB" altLang="zh-TW" sz="2400" dirty="0">
                <a:latin typeface="Microsoft JhengHei" panose="020B0604030504040204" pitchFamily="34" charset="-120"/>
                <a:ea typeface="Microsoft JhengHei" panose="020B0604030504040204" pitchFamily="34" charset="-120"/>
              </a:rPr>
              <a:t>Double Gold Award</a:t>
            </a:r>
            <a:endParaRPr lang="en-GB" altLang="zh-TW" sz="2400" b="0" dirty="0">
              <a:solidFill>
                <a:schemeClr val="tx1"/>
              </a:solidFill>
              <a:latin typeface="Microsoft JhengHei" panose="020B0604030504040204" pitchFamily="34" charset="-120"/>
              <a:ea typeface="Microsoft JhengHei" panose="020B0604030504040204" pitchFamily="34" charset="-120"/>
            </a:endParaRPr>
          </a:p>
        </p:txBody>
      </p:sp>
      <p:sp>
        <p:nvSpPr>
          <p:cNvPr id="9" name="TextBox 8">
            <a:extLst>
              <a:ext uri="{FF2B5EF4-FFF2-40B4-BE49-F238E27FC236}">
                <a16:creationId xmlns:a16="http://schemas.microsoft.com/office/drawing/2014/main" id="{6326628A-E125-C7BD-D011-74042108F823}"/>
              </a:ext>
            </a:extLst>
          </p:cNvPr>
          <p:cNvSpPr txBox="1"/>
          <p:nvPr/>
        </p:nvSpPr>
        <p:spPr>
          <a:xfrm>
            <a:off x="6347682" y="4022450"/>
            <a:ext cx="5387117" cy="461665"/>
          </a:xfrm>
          <a:prstGeom prst="rect">
            <a:avLst/>
          </a:prstGeom>
          <a:noFill/>
        </p:spPr>
        <p:txBody>
          <a:bodyPr wrap="square">
            <a:spAutoFit/>
          </a:bodyPr>
          <a:lstStyle/>
          <a:p>
            <a:pPr lvl="1"/>
            <a:r>
              <a:rPr lang="en-GB" altLang="zh-TW" sz="2400" dirty="0">
                <a:latin typeface="Microsoft JhengHei" panose="020B0604030504040204" pitchFamily="34" charset="-120"/>
                <a:ea typeface="Microsoft JhengHei" panose="020B0604030504040204" pitchFamily="34" charset="-120"/>
              </a:rPr>
              <a:t>Continuous Improvement Award</a:t>
            </a:r>
            <a:endParaRPr lang="en-GB" altLang="zh-TW" sz="2400" b="0" dirty="0">
              <a:solidFill>
                <a:schemeClr val="tx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82987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10701"/>
            <a:ext cx="10515600" cy="1442795"/>
          </a:xfrm>
        </p:spPr>
        <p:txBody>
          <a:bodyPr>
            <a:normAutofit fontScale="90000"/>
          </a:bodyPr>
          <a:lstStyle/>
          <a:p>
            <a:pPr>
              <a:lnSpc>
                <a:spcPct val="110000"/>
              </a:lnSpc>
            </a:pPr>
            <a:r>
              <a:rPr lang="en-GB" altLang="zh-TW" b="1" dirty="0">
                <a:solidFill>
                  <a:schemeClr val="bg1"/>
                </a:solidFill>
                <a:latin typeface="Microsoft JhengHei" panose="020B0604030504040204" pitchFamily="34" charset="-120"/>
                <a:ea typeface="Microsoft JhengHei" panose="020B0604030504040204" pitchFamily="34" charset="-120"/>
              </a:rPr>
              <a:t>UDAS</a:t>
            </a:r>
            <a:r>
              <a:rPr lang="zh-TW" altLang="en-US" b="1" dirty="0">
                <a:solidFill>
                  <a:schemeClr val="bg1"/>
                </a:solidFill>
                <a:latin typeface="Microsoft JhengHei" panose="020B0604030504040204" pitchFamily="34" charset="-120"/>
                <a:ea typeface="Microsoft JhengHei" panose="020B0604030504040204" pitchFamily="34" charset="-120"/>
              </a:rPr>
              <a:t> </a:t>
            </a:r>
            <a:r>
              <a:rPr lang="en-HK" b="1" dirty="0">
                <a:solidFill>
                  <a:schemeClr val="bg1"/>
                </a:solidFill>
                <a:latin typeface="Microsoft JhengHei" panose="020B0604030504040204" pitchFamily="34" charset="-120"/>
                <a:ea typeface="Microsoft JhengHei" panose="020B0604030504040204" pitchFamily="34" charset="-120"/>
              </a:rPr>
              <a:t>202</a:t>
            </a:r>
            <a:r>
              <a:rPr lang="en-US" b="1" dirty="0">
                <a:solidFill>
                  <a:schemeClr val="bg1"/>
                </a:solidFill>
                <a:latin typeface="Microsoft JhengHei" panose="020B0604030504040204" pitchFamily="34" charset="-120"/>
                <a:ea typeface="Microsoft JhengHei" panose="020B0604030504040204" pitchFamily="34" charset="-120"/>
              </a:rPr>
              <a:t>6/</a:t>
            </a:r>
            <a:r>
              <a:rPr lang="en-HK" b="1" dirty="0">
                <a:solidFill>
                  <a:schemeClr val="bg1"/>
                </a:solidFill>
                <a:latin typeface="Microsoft JhengHei" panose="020B0604030504040204" pitchFamily="34" charset="-120"/>
                <a:ea typeface="Microsoft JhengHei" panose="020B0604030504040204" pitchFamily="34" charset="-120"/>
              </a:rPr>
              <a:t>27</a:t>
            </a:r>
            <a:br>
              <a:rPr lang="en-HK" b="1" dirty="0">
                <a:solidFill>
                  <a:schemeClr val="bg1"/>
                </a:solidFill>
                <a:latin typeface="Microsoft JhengHei" panose="020B0604030504040204" pitchFamily="34" charset="-120"/>
                <a:ea typeface="Microsoft JhengHei" panose="020B0604030504040204" pitchFamily="34" charset="-120"/>
              </a:rPr>
            </a:br>
            <a:r>
              <a:rPr lang="en-GB" sz="4000" b="1" dirty="0">
                <a:solidFill>
                  <a:srgbClr val="FFC000"/>
                </a:solidFill>
                <a:latin typeface="Microsoft JhengHei UI" panose="020B0604030504040204" pitchFamily="34" charset="-120"/>
                <a:ea typeface="Microsoft JhengHei UI" panose="020B0604030504040204" pitchFamily="34" charset="-120"/>
              </a:rPr>
              <a:t>Bonus Points</a:t>
            </a:r>
            <a:endParaRPr lang="en-US" sz="4000" b="1" dirty="0">
              <a:solidFill>
                <a:srgbClr val="FFC000"/>
              </a:solidFill>
              <a:latin typeface="Microsoft JhengHei UI" panose="020B0604030504040204" pitchFamily="34" charset="-120"/>
              <a:ea typeface="Microsoft JhengHei UI" panose="020B0604030504040204" pitchFamily="34" charset="-120"/>
            </a:endParaRPr>
          </a:p>
        </p:txBody>
      </p:sp>
      <p:sp>
        <p:nvSpPr>
          <p:cNvPr id="11" name="Rectangle: Diagonal Corners Rounded 10">
            <a:extLst>
              <a:ext uri="{FF2B5EF4-FFF2-40B4-BE49-F238E27FC236}">
                <a16:creationId xmlns:a16="http://schemas.microsoft.com/office/drawing/2014/main" id="{42C973BF-FFDC-6F1C-7060-A7DC3B69D8E2}"/>
              </a:ext>
            </a:extLst>
          </p:cNvPr>
          <p:cNvSpPr/>
          <p:nvPr/>
        </p:nvSpPr>
        <p:spPr>
          <a:xfrm flipH="1">
            <a:off x="2190181" y="2145026"/>
            <a:ext cx="3803200" cy="2030217"/>
          </a:xfrm>
          <a:prstGeom prst="round2DiagRect">
            <a:avLst/>
          </a:prstGeom>
          <a:solidFill>
            <a:srgbClr val="E1E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Diagonal Corners Rounded 14">
            <a:extLst>
              <a:ext uri="{FF2B5EF4-FFF2-40B4-BE49-F238E27FC236}">
                <a16:creationId xmlns:a16="http://schemas.microsoft.com/office/drawing/2014/main" id="{4B6B22E3-14E1-B16E-171F-E3B0CAFC76D9}"/>
              </a:ext>
            </a:extLst>
          </p:cNvPr>
          <p:cNvSpPr/>
          <p:nvPr/>
        </p:nvSpPr>
        <p:spPr>
          <a:xfrm flipH="1">
            <a:off x="6215334" y="4389261"/>
            <a:ext cx="3803200" cy="2030217"/>
          </a:xfrm>
          <a:prstGeom prst="round2DiagRect">
            <a:avLst/>
          </a:prstGeom>
          <a:solidFill>
            <a:srgbClr val="DCF4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dirty="0"/>
          </a:p>
        </p:txBody>
      </p:sp>
      <p:sp>
        <p:nvSpPr>
          <p:cNvPr id="17" name="Rectangle: Diagonal Corners Rounded 16">
            <a:extLst>
              <a:ext uri="{FF2B5EF4-FFF2-40B4-BE49-F238E27FC236}">
                <a16:creationId xmlns:a16="http://schemas.microsoft.com/office/drawing/2014/main" id="{A65452D4-AA5D-9ADD-A118-D7774908C846}"/>
              </a:ext>
            </a:extLst>
          </p:cNvPr>
          <p:cNvSpPr/>
          <p:nvPr/>
        </p:nvSpPr>
        <p:spPr>
          <a:xfrm>
            <a:off x="6215334" y="2145026"/>
            <a:ext cx="3803200" cy="2030217"/>
          </a:xfrm>
          <a:prstGeom prst="round2Diag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Diagonal Corners Rounded 17">
            <a:extLst>
              <a:ext uri="{FF2B5EF4-FFF2-40B4-BE49-F238E27FC236}">
                <a16:creationId xmlns:a16="http://schemas.microsoft.com/office/drawing/2014/main" id="{04F93081-D4C8-43BD-4792-02F885CE5B98}"/>
              </a:ext>
            </a:extLst>
          </p:cNvPr>
          <p:cNvSpPr/>
          <p:nvPr/>
        </p:nvSpPr>
        <p:spPr>
          <a:xfrm>
            <a:off x="2190181" y="4389262"/>
            <a:ext cx="3803200" cy="2030217"/>
          </a:xfrm>
          <a:prstGeom prst="round2DiagRect">
            <a:avLst/>
          </a:prstGeom>
          <a:solidFill>
            <a:srgbClr val="EAA3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B18570A-61EB-6867-3150-61E52C3B609B}"/>
              </a:ext>
            </a:extLst>
          </p:cNvPr>
          <p:cNvSpPr txBox="1"/>
          <p:nvPr/>
        </p:nvSpPr>
        <p:spPr>
          <a:xfrm>
            <a:off x="2441918" y="3273440"/>
            <a:ext cx="3299721" cy="923330"/>
          </a:xfrm>
          <a:prstGeom prst="rect">
            <a:avLst/>
          </a:prstGeom>
          <a:noFill/>
        </p:spPr>
        <p:txBody>
          <a:bodyPr wrap="square">
            <a:spAutoFit/>
          </a:bodyPr>
          <a:lstStyle/>
          <a:p>
            <a:pPr algn="ctr"/>
            <a:r>
              <a:rPr lang="en-US" sz="1800" b="1" dirty="0">
                <a:effectLst/>
                <a:latin typeface="Calibri" panose="020F0502020204030204" pitchFamily="34" charset="0"/>
                <a:ea typeface="PMingLiU" panose="02020500000000000000" pitchFamily="18" charset="-120"/>
                <a:cs typeface="Times New Roman" panose="02020603050405020304" pitchFamily="18" charset="0"/>
              </a:rPr>
              <a:t>Items on the Self-assessment Checklist that align with the strategic goals of the EOC </a:t>
            </a:r>
            <a:endParaRPr lang="en-GB" sz="2400" b="1" dirty="0"/>
          </a:p>
        </p:txBody>
      </p:sp>
      <p:sp>
        <p:nvSpPr>
          <p:cNvPr id="22" name="TextBox 21">
            <a:extLst>
              <a:ext uri="{FF2B5EF4-FFF2-40B4-BE49-F238E27FC236}">
                <a16:creationId xmlns:a16="http://schemas.microsoft.com/office/drawing/2014/main" id="{39269A31-32E8-6B70-BB73-061EC792A8C0}"/>
              </a:ext>
            </a:extLst>
          </p:cNvPr>
          <p:cNvSpPr txBox="1"/>
          <p:nvPr/>
        </p:nvSpPr>
        <p:spPr>
          <a:xfrm>
            <a:off x="6505318" y="3455202"/>
            <a:ext cx="3402368" cy="646331"/>
          </a:xfrm>
          <a:prstGeom prst="rect">
            <a:avLst/>
          </a:prstGeom>
          <a:noFill/>
        </p:spPr>
        <p:txBody>
          <a:bodyPr wrap="square">
            <a:spAutoFit/>
          </a:bodyPr>
          <a:lstStyle>
            <a:defPPr>
              <a:defRPr lang="en-US"/>
            </a:defPPr>
            <a:lvl1pPr algn="ctr">
              <a:defRPr sz="2400" b="1">
                <a:effectLst/>
                <a:latin typeface="Calibri" panose="020F0502020204030204" pitchFamily="34" charset="0"/>
                <a:ea typeface="Microsoft JhengHei" panose="020B0604030504040204" pitchFamily="34" charset="-120"/>
                <a:cs typeface="Times New Roman" panose="02020603050405020304" pitchFamily="18" charset="0"/>
              </a:defRPr>
            </a:lvl1pPr>
          </a:lstStyle>
          <a:p>
            <a:r>
              <a:rPr lang="en-US" sz="1800" b="1" dirty="0">
                <a:effectLst/>
                <a:latin typeface="Calibri" panose="020F0502020204030204" pitchFamily="34" charset="0"/>
                <a:ea typeface="PMingLiU" panose="02020500000000000000" pitchFamily="18" charset="-120"/>
                <a:cs typeface="Times New Roman" panose="02020603050405020304" pitchFamily="18" charset="0"/>
              </a:rPr>
              <a:t>Enhancing employee awareness and sensitivity</a:t>
            </a:r>
            <a:endParaRPr lang="en-GB" altLang="zh-TW" dirty="0"/>
          </a:p>
        </p:txBody>
      </p:sp>
      <p:sp>
        <p:nvSpPr>
          <p:cNvPr id="24" name="TextBox 23">
            <a:extLst>
              <a:ext uri="{FF2B5EF4-FFF2-40B4-BE49-F238E27FC236}">
                <a16:creationId xmlns:a16="http://schemas.microsoft.com/office/drawing/2014/main" id="{C24F1418-D72D-CC8F-4517-CE891121AFA0}"/>
              </a:ext>
            </a:extLst>
          </p:cNvPr>
          <p:cNvSpPr txBox="1"/>
          <p:nvPr/>
        </p:nvSpPr>
        <p:spPr>
          <a:xfrm>
            <a:off x="2190181" y="5789105"/>
            <a:ext cx="3885118" cy="369332"/>
          </a:xfrm>
          <a:prstGeom prst="rect">
            <a:avLst/>
          </a:prstGeom>
          <a:noFill/>
        </p:spPr>
        <p:txBody>
          <a:bodyPr wrap="square">
            <a:spAutoFit/>
          </a:bodyPr>
          <a:lstStyle/>
          <a:p>
            <a:pPr algn="ctr"/>
            <a:r>
              <a:rPr lang="en-US" sz="1800" b="1" dirty="0">
                <a:effectLst/>
                <a:latin typeface="Calibri" panose="020F0502020204030204" pitchFamily="34" charset="0"/>
                <a:ea typeface="PMingLiU" panose="02020500000000000000" pitchFamily="18" charset="-120"/>
                <a:cs typeface="Times New Roman" panose="02020603050405020304" pitchFamily="18" charset="0"/>
              </a:rPr>
              <a:t>Harnessing positive momentum</a:t>
            </a:r>
            <a:endParaRPr lang="en-GB" altLang="zh-TW" sz="2400" b="1" dirty="0">
              <a:latin typeface="Calibri" panose="020F0502020204030204" pitchFamily="34" charset="0"/>
              <a:ea typeface="Microsoft JhengHei" panose="020B0604030504040204" pitchFamily="34" charset="-120"/>
              <a:cs typeface="Times New Roman" panose="02020603050405020304" pitchFamily="18" charset="0"/>
            </a:endParaRPr>
          </a:p>
        </p:txBody>
      </p:sp>
      <p:sp>
        <p:nvSpPr>
          <p:cNvPr id="26" name="TextBox 25">
            <a:extLst>
              <a:ext uri="{FF2B5EF4-FFF2-40B4-BE49-F238E27FC236}">
                <a16:creationId xmlns:a16="http://schemas.microsoft.com/office/drawing/2014/main" id="{CC7C8760-75BA-3A15-B22F-DA2E4E6D351A}"/>
              </a:ext>
            </a:extLst>
          </p:cNvPr>
          <p:cNvSpPr txBox="1"/>
          <p:nvPr/>
        </p:nvSpPr>
        <p:spPr>
          <a:xfrm>
            <a:off x="6328475" y="5652920"/>
            <a:ext cx="3719456" cy="646331"/>
          </a:xfrm>
          <a:prstGeom prst="rect">
            <a:avLst/>
          </a:prstGeom>
          <a:noFill/>
        </p:spPr>
        <p:txBody>
          <a:bodyPr wrap="square">
            <a:spAutoFit/>
          </a:bodyPr>
          <a:lstStyle/>
          <a:p>
            <a:pPr algn="ctr"/>
            <a:r>
              <a:rPr lang="en-US" sz="1800" b="1" dirty="0">
                <a:effectLst/>
                <a:latin typeface="Calibri" panose="020F0502020204030204" pitchFamily="34" charset="0"/>
                <a:ea typeface="PMingLiU" panose="02020500000000000000" pitchFamily="18" charset="-120"/>
                <a:cs typeface="Times New Roman" panose="02020603050405020304" pitchFamily="18" charset="0"/>
              </a:rPr>
              <a:t>Promoting change in </a:t>
            </a:r>
            <a:r>
              <a:rPr lang="en-US" sz="1800" b="1" dirty="0" err="1">
                <a:effectLst/>
                <a:latin typeface="Calibri" panose="020F0502020204030204" pitchFamily="34" charset="0"/>
                <a:ea typeface="PMingLiU" panose="02020500000000000000" pitchFamily="18" charset="-120"/>
                <a:cs typeface="Times New Roman" panose="02020603050405020304" pitchFamily="18" charset="0"/>
              </a:rPr>
              <a:t>organisational</a:t>
            </a:r>
            <a:r>
              <a:rPr lang="en-US" sz="1800" b="1" dirty="0">
                <a:effectLst/>
                <a:latin typeface="Calibri" panose="020F0502020204030204" pitchFamily="34" charset="0"/>
                <a:ea typeface="PMingLiU" panose="02020500000000000000" pitchFamily="18" charset="-120"/>
                <a:cs typeface="Times New Roman" panose="02020603050405020304" pitchFamily="18" charset="0"/>
              </a:rPr>
              <a:t> culture</a:t>
            </a:r>
            <a:endParaRPr lang="en-GB" altLang="zh-TW" sz="2400" b="1" dirty="0">
              <a:latin typeface="Calibri" panose="020F0502020204030204" pitchFamily="34" charset="0"/>
              <a:ea typeface="Microsoft JhengHei" panose="020B0604030504040204" pitchFamily="34" charset="-120"/>
              <a:cs typeface="Times New Roman" panose="02020603050405020304" pitchFamily="18" charset="0"/>
            </a:endParaRPr>
          </a:p>
        </p:txBody>
      </p:sp>
      <p:sp>
        <p:nvSpPr>
          <p:cNvPr id="27" name="Freeform 6">
            <a:extLst>
              <a:ext uri="{FF2B5EF4-FFF2-40B4-BE49-F238E27FC236}">
                <a16:creationId xmlns:a16="http://schemas.microsoft.com/office/drawing/2014/main" id="{98A00424-587E-C4D5-1DFE-C1944713A4D9}"/>
              </a:ext>
            </a:extLst>
          </p:cNvPr>
          <p:cNvSpPr/>
          <p:nvPr/>
        </p:nvSpPr>
        <p:spPr>
          <a:xfrm>
            <a:off x="3720192" y="2466222"/>
            <a:ext cx="743175" cy="725838"/>
          </a:xfrm>
          <a:custGeom>
            <a:avLst/>
            <a:gdLst/>
            <a:ahLst/>
            <a:cxnLst/>
            <a:rect l="l" t="t" r="r" b="b"/>
            <a:pathLst>
              <a:path w="2545884" h="2722871">
                <a:moveTo>
                  <a:pt x="0" y="0"/>
                </a:moveTo>
                <a:lnTo>
                  <a:pt x="2545884" y="0"/>
                </a:lnTo>
                <a:lnTo>
                  <a:pt x="2545884" y="2722871"/>
                </a:lnTo>
                <a:lnTo>
                  <a:pt x="0" y="2722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8" name="Group 27">
            <a:extLst>
              <a:ext uri="{FF2B5EF4-FFF2-40B4-BE49-F238E27FC236}">
                <a16:creationId xmlns:a16="http://schemas.microsoft.com/office/drawing/2014/main" id="{D7AC2DCD-C9A6-0518-D0FD-B8B7D839DC1A}"/>
              </a:ext>
            </a:extLst>
          </p:cNvPr>
          <p:cNvGrpSpPr/>
          <p:nvPr/>
        </p:nvGrpSpPr>
        <p:grpSpPr>
          <a:xfrm>
            <a:off x="7639362" y="2496960"/>
            <a:ext cx="1184900" cy="843844"/>
            <a:chOff x="782296" y="3620723"/>
            <a:chExt cx="942609" cy="566631"/>
          </a:xfrm>
        </p:grpSpPr>
        <p:sp>
          <p:nvSpPr>
            <p:cNvPr id="29" name="Freeform 8">
              <a:extLst>
                <a:ext uri="{FF2B5EF4-FFF2-40B4-BE49-F238E27FC236}">
                  <a16:creationId xmlns:a16="http://schemas.microsoft.com/office/drawing/2014/main" id="{076AF92F-AB9B-7B59-439C-507A0F0DCBA0}"/>
                </a:ext>
              </a:extLst>
            </p:cNvPr>
            <p:cNvSpPr/>
            <p:nvPr/>
          </p:nvSpPr>
          <p:spPr>
            <a:xfrm>
              <a:off x="782296" y="3620723"/>
              <a:ext cx="902339" cy="566631"/>
            </a:xfrm>
            <a:custGeom>
              <a:avLst/>
              <a:gdLst/>
              <a:ahLst/>
              <a:cxnLst/>
              <a:rect l="l" t="t" r="r" b="b"/>
              <a:pathLst>
                <a:path w="2738636" h="2057400">
                  <a:moveTo>
                    <a:pt x="0" y="0"/>
                  </a:moveTo>
                  <a:lnTo>
                    <a:pt x="2738636" y="0"/>
                  </a:lnTo>
                  <a:lnTo>
                    <a:pt x="2738636"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0" name="TextBox 29">
              <a:extLst>
                <a:ext uri="{FF2B5EF4-FFF2-40B4-BE49-F238E27FC236}">
                  <a16:creationId xmlns:a16="http://schemas.microsoft.com/office/drawing/2014/main" id="{1AACB1CE-0A60-C688-1A41-9D68E14060E7}"/>
                </a:ext>
              </a:extLst>
            </p:cNvPr>
            <p:cNvSpPr txBox="1"/>
            <p:nvPr/>
          </p:nvSpPr>
          <p:spPr>
            <a:xfrm>
              <a:off x="848310" y="3790371"/>
              <a:ext cx="876595" cy="227335"/>
            </a:xfrm>
            <a:prstGeom prst="rect">
              <a:avLst/>
            </a:prstGeom>
            <a:noFill/>
          </p:spPr>
          <p:txBody>
            <a:bodyPr wrap="square" rtlCol="0">
              <a:spAutoFit/>
            </a:bodyPr>
            <a:lstStyle/>
            <a:p>
              <a:r>
                <a:rPr lang="en-GB" sz="1600" dirty="0">
                  <a:solidFill>
                    <a:schemeClr val="bg1"/>
                  </a:solidFill>
                  <a:latin typeface="MV Boli" panose="02000500030200090000" pitchFamily="2" charset="0"/>
                  <a:cs typeface="MV Boli" panose="02000500030200090000" pitchFamily="2" charset="0"/>
                </a:rPr>
                <a:t>Training</a:t>
              </a:r>
            </a:p>
          </p:txBody>
        </p:sp>
      </p:grpSp>
      <p:sp>
        <p:nvSpPr>
          <p:cNvPr id="31" name="Freeform 4">
            <a:extLst>
              <a:ext uri="{FF2B5EF4-FFF2-40B4-BE49-F238E27FC236}">
                <a16:creationId xmlns:a16="http://schemas.microsoft.com/office/drawing/2014/main" id="{F51DB7D7-620D-1DE6-6F46-D9356895BF7D}"/>
              </a:ext>
            </a:extLst>
          </p:cNvPr>
          <p:cNvSpPr/>
          <p:nvPr/>
        </p:nvSpPr>
        <p:spPr>
          <a:xfrm>
            <a:off x="3632410" y="4663550"/>
            <a:ext cx="955599" cy="933063"/>
          </a:xfrm>
          <a:custGeom>
            <a:avLst/>
            <a:gdLst/>
            <a:ahLst/>
            <a:cxnLst/>
            <a:rect l="l" t="t" r="r" b="b"/>
            <a:pathLst>
              <a:path w="2602701" h="2602701">
                <a:moveTo>
                  <a:pt x="0" y="0"/>
                </a:moveTo>
                <a:lnTo>
                  <a:pt x="2602701" y="0"/>
                </a:lnTo>
                <a:lnTo>
                  <a:pt x="2602701" y="2602701"/>
                </a:lnTo>
                <a:lnTo>
                  <a:pt x="0" y="2602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2" name="Freeform 9">
            <a:extLst>
              <a:ext uri="{FF2B5EF4-FFF2-40B4-BE49-F238E27FC236}">
                <a16:creationId xmlns:a16="http://schemas.microsoft.com/office/drawing/2014/main" id="{14E63F83-7F3E-DA14-BBD9-21932EBB3067}"/>
              </a:ext>
            </a:extLst>
          </p:cNvPr>
          <p:cNvSpPr/>
          <p:nvPr/>
        </p:nvSpPr>
        <p:spPr>
          <a:xfrm>
            <a:off x="7722345" y="4780516"/>
            <a:ext cx="789178" cy="816097"/>
          </a:xfrm>
          <a:custGeom>
            <a:avLst/>
            <a:gdLst/>
            <a:ahLst/>
            <a:cxnLst/>
            <a:rect l="l" t="t" r="r" b="b"/>
            <a:pathLst>
              <a:path w="1641838" h="1897082">
                <a:moveTo>
                  <a:pt x="0" y="0"/>
                </a:moveTo>
                <a:lnTo>
                  <a:pt x="1641839" y="0"/>
                </a:lnTo>
                <a:lnTo>
                  <a:pt x="1641839" y="1897082"/>
                </a:lnTo>
                <a:lnTo>
                  <a:pt x="0" y="18970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extLst>
      <p:ext uri="{BB962C8B-B14F-4D97-AF65-F5344CB8AC3E}">
        <p14:creationId xmlns:p14="http://schemas.microsoft.com/office/powerpoint/2010/main" val="3198261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4313</TotalTime>
  <Words>4219</Words>
  <Application>Microsoft Office PowerPoint</Application>
  <PresentationFormat>Widescreen</PresentationFormat>
  <Paragraphs>300</Paragraphs>
  <Slides>44</Slides>
  <Notes>10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44</vt:i4>
      </vt:variant>
    </vt:vector>
  </HeadingPairs>
  <TitlesOfParts>
    <vt:vector size="63" baseType="lpstr">
      <vt:lpstr>Arimo</vt:lpstr>
      <vt:lpstr>Arimo Bold</vt:lpstr>
      <vt:lpstr>Calibri </vt:lpstr>
      <vt:lpstr>Canva Sans</vt:lpstr>
      <vt:lpstr>Microsoft JhengHei</vt:lpstr>
      <vt:lpstr>Microsoft JhengHei UI</vt:lpstr>
      <vt:lpstr>PMingLiU</vt:lpstr>
      <vt:lpstr>SimSun</vt:lpstr>
      <vt:lpstr>Aptos</vt:lpstr>
      <vt:lpstr>Aptos Display</vt:lpstr>
      <vt:lpstr>Aptos Narrow</vt:lpstr>
      <vt:lpstr>Arial</vt:lpstr>
      <vt:lpstr>Calibri</vt:lpstr>
      <vt:lpstr>DM Sans</vt:lpstr>
      <vt:lpstr>MV Boli</vt:lpstr>
      <vt:lpstr>Symbol</vt:lpstr>
      <vt:lpstr>Times New Roman</vt:lpstr>
      <vt:lpstr>Wingdings</vt:lpstr>
      <vt:lpstr>Office Theme</vt:lpstr>
      <vt:lpstr>PowerPoint Presentation</vt:lpstr>
      <vt:lpstr>Universal Design Award Scheme (UDAS)</vt:lpstr>
      <vt:lpstr>PowerPoint Presentation</vt:lpstr>
      <vt:lpstr>PowerPoint Presentation</vt:lpstr>
      <vt:lpstr>PowerPoint Presentation</vt:lpstr>
      <vt:lpstr>UDAS 2026/27 Supporting Organisations</vt:lpstr>
      <vt:lpstr>UDAS 2026/27 Application Categories</vt:lpstr>
      <vt:lpstr>UDAS 2026/27 Categories of Award</vt:lpstr>
      <vt:lpstr>UDAS 2026/27 Bonus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UDAS 2026/27 Tips</vt:lpstr>
      <vt:lpstr>PowerPoint Presentation</vt:lpstr>
      <vt:lpstr>UDAS 2026/27 Bonus Points</vt:lpstr>
      <vt:lpstr>UDAS 2026/27 Bonus Points</vt:lpstr>
      <vt:lpstr>PowerPoint Presentation</vt:lpstr>
      <vt:lpstr>UDAS 2026/27 Judging Criteria</vt:lpstr>
      <vt:lpstr>UDAS 2026/27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Sita NG</dc:creator>
  <cp:lastModifiedBy>Stacey CHAN</cp:lastModifiedBy>
  <cp:revision>506</cp:revision>
  <cp:lastPrinted>2024-01-22T10:47:17Z</cp:lastPrinted>
  <dcterms:created xsi:type="dcterms:W3CDTF">2023-10-03T06:24:11Z</dcterms:created>
  <dcterms:modified xsi:type="dcterms:W3CDTF">2025-10-09T01:48:23Z</dcterms:modified>
</cp:coreProperties>
</file>